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61" r:id="rId5"/>
  </p:sldIdLst>
  <p:sldSz cx="7772400" cy="100584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756B"/>
    <a:srgbClr val="009F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0B652-9F2D-4AD5-B290-48CC00CD27A1}" v="3" dt="2026-10-22T16:06:23.318"/>
    <p1510:client id="{F1F69884-54B0-42B5-88DE-55077AAD5F99}" v="2" dt="2026-10-21T21:06:35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2"/>
    <p:restoredTop sz="96350"/>
  </p:normalViewPr>
  <p:slideViewPr>
    <p:cSldViewPr snapToObjects="1">
      <p:cViewPr>
        <p:scale>
          <a:sx n="92" d="100"/>
          <a:sy n="92" d="100"/>
        </p:scale>
        <p:origin x="1164" y="-3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161" d="100"/>
          <a:sy n="161" d="100"/>
        </p:scale>
        <p:origin x="3744" y="2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ldwell, Julie" userId="7daf712b-c13d-4434-89f0-e899ae395a24" providerId="ADAL" clId="{A1C00023-2845-4F62-8E48-0457451ABE0C}"/>
    <pc:docChg chg="custSel modSld">
      <pc:chgData name="Caldwell, Julie" userId="7daf712b-c13d-4434-89f0-e899ae395a24" providerId="ADAL" clId="{A1C00023-2845-4F62-8E48-0457451ABE0C}" dt="2026-10-22T20:38:04.132" v="184" actId="20577"/>
      <pc:docMkLst>
        <pc:docMk/>
      </pc:docMkLst>
      <pc:sldChg chg="modSp mod">
        <pc:chgData name="Caldwell, Julie" userId="7daf712b-c13d-4434-89f0-e899ae395a24" providerId="ADAL" clId="{A1C00023-2845-4F62-8E48-0457451ABE0C}" dt="2026-10-22T20:38:04.132" v="184" actId="20577"/>
        <pc:sldMkLst>
          <pc:docMk/>
          <pc:sldMk cId="3405772605" sldId="261"/>
        </pc:sldMkLst>
        <pc:spChg chg="mod">
          <ac:chgData name="Caldwell, Julie" userId="7daf712b-c13d-4434-89f0-e899ae395a24" providerId="ADAL" clId="{A1C00023-2845-4F62-8E48-0457451ABE0C}" dt="2026-10-22T20:38:04.132" v="184" actId="20577"/>
          <ac:spMkLst>
            <pc:docMk/>
            <pc:sldMk cId="3405772605" sldId="261"/>
            <ac:spMk id="3" creationId="{4B98B339-7FEF-D5D2-8DF9-F84423C38762}"/>
          </ac:spMkLst>
        </pc:spChg>
        <pc:spChg chg="mod">
          <ac:chgData name="Caldwell, Julie" userId="7daf712b-c13d-4434-89f0-e899ae395a24" providerId="ADAL" clId="{A1C00023-2845-4F62-8E48-0457451ABE0C}" dt="2026-10-22T19:11:31.525" v="166" actId="1076"/>
          <ac:spMkLst>
            <pc:docMk/>
            <pc:sldMk cId="3405772605" sldId="261"/>
            <ac:spMk id="21" creationId="{2F990ED6-1553-1BE6-4E1B-2F094CC4587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6804E9-B9F7-2943-9A34-F5473D9D0C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8A20F3-0898-7D4C-A0D1-D510BAC6E4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CDB17F9-ADB1-554C-8C40-52ACFF74C70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C6F742-6612-BC46-ACC7-D6A59C1DF3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68BCA5-0F7F-D14E-BDB7-E57D9D3C16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C302C5-E3A7-514C-BBFA-13031783A8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5991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8CCD025-FA1E-CE4F-8558-9679D029BA0A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5063" y="1200150"/>
            <a:ext cx="25050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8C19B97-99F2-CB4A-A5E4-0005A5B1E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70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D48B7-DA57-12C9-0EA3-1A3A66DE7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FE6E39-D3AF-C243-FB8E-F7958F73D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05063" y="1200150"/>
            <a:ext cx="25050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E74F98-105F-5A46-EAE2-E02D12C94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54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E33E-2B66-654F-909C-B21859AFE1B7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28CA-CB5B-1E40-BC1E-D854C93BBC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205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59DDA-C3EF-4B4F-BBC3-6F415ADF2720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928CA-CB5B-1E40-BC1E-D854C93BBC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3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jobs.sutterhealth.org/us/en/job/R-137363/Physical-Therapist-PT-Home-Health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1-7NMGmHZho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hyperlink" Target="mailto:ulie.caldwell@sutterhealth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6C3A4-DF3E-13B7-6066-C31842903796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6" name="Picture 5" descr="DO NOT EDIT (masthead graphic)">
            <a:extLst>
              <a:ext uri="{FF2B5EF4-FFF2-40B4-BE49-F238E27FC236}">
                <a16:creationId xmlns:a16="http://schemas.microsoft.com/office/drawing/2014/main" id="{74D4F9E1-B8D3-D0E1-41AF-1B655AD9D3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457199" y="454152"/>
            <a:ext cx="6858000" cy="6888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5B829D-76DA-7C56-76A9-8C62884359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2" r="3132"/>
          <a:stretch/>
        </p:blipFill>
        <p:spPr>
          <a:xfrm>
            <a:off x="457199" y="1143000"/>
            <a:ext cx="6858002" cy="2739557"/>
          </a:xfrm>
          <a:prstGeom prst="rect">
            <a:avLst/>
          </a:prstGeom>
        </p:spPr>
      </p:pic>
      <p:pic>
        <p:nvPicPr>
          <p:cNvPr id="10" name="Picture 9" descr="DO NOT EDIT (curve graphic)">
            <a:extLst>
              <a:ext uri="{FF2B5EF4-FFF2-40B4-BE49-F238E27FC236}">
                <a16:creationId xmlns:a16="http://schemas.microsoft.com/office/drawing/2014/main" id="{38C6A713-414A-794E-1C0C-E5F4CE2386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457199" y="3390901"/>
            <a:ext cx="6858000" cy="977900"/>
          </a:xfrm>
          <a:prstGeom prst="rect">
            <a:avLst/>
          </a:prstGeom>
        </p:spPr>
      </p:pic>
      <p:sp>
        <p:nvSpPr>
          <p:cNvPr id="3" name="Subtitle 2" descr="Flyer copy, column 1.&#10;&#10;User can adjust as needed.">
            <a:extLst>
              <a:ext uri="{FF2B5EF4-FFF2-40B4-BE49-F238E27FC236}">
                <a16:creationId xmlns:a16="http://schemas.microsoft.com/office/drawing/2014/main" id="{4B98B339-7FEF-D5D2-8DF9-F84423C38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610" y="4044703"/>
            <a:ext cx="4622590" cy="5325272"/>
          </a:xfrm>
        </p:spPr>
        <p:txBody>
          <a:bodyPr wrap="square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756B"/>
                </a:solidFill>
                <a:latin typeface="Arial"/>
              </a:rPr>
              <a:t>Join the Best. Be the Best.</a:t>
            </a:r>
          </a:p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endParaRPr sz="1400" b="1" dirty="0">
              <a:solidFill>
                <a:srgbClr val="00756B"/>
              </a:solidFill>
              <a:latin typeface="Arial"/>
            </a:endParaRP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latin typeface="Arial"/>
              </a:rPr>
              <a:t>Grow Your PT Career &amp; </a:t>
            </a:r>
            <a:r>
              <a:rPr sz="1200" b="1" dirty="0">
                <a:solidFill>
                  <a:srgbClr val="000000"/>
                </a:solidFill>
                <a:latin typeface="Arial"/>
              </a:rPr>
              <a:t>Make a Meaningful Impact as a Physical Therapist </a:t>
            </a:r>
            <a:r>
              <a:rPr lang="en-US" sz="1200" b="1" dirty="0">
                <a:solidFill>
                  <a:srgbClr val="000000"/>
                </a:solidFill>
                <a:latin typeface="Arial"/>
              </a:rPr>
              <a:t>in Lakeport</a:t>
            </a:r>
            <a:r>
              <a:rPr sz="1200" b="1" dirty="0">
                <a:solidFill>
                  <a:srgbClr val="000000"/>
                </a:solidFill>
                <a:latin typeface="Arial"/>
              </a:rPr>
              <a:t>, CA</a:t>
            </a:r>
            <a:r>
              <a:rPr lang="en-US" sz="1200" b="1" dirty="0">
                <a:solidFill>
                  <a:srgbClr val="000000"/>
                </a:solidFill>
                <a:latin typeface="Arial"/>
              </a:rPr>
              <a:t>!</a:t>
            </a:r>
            <a:endParaRPr sz="1200" b="1" dirty="0">
              <a:solidFill>
                <a:srgbClr val="000000"/>
              </a:solidFill>
              <a:latin typeface="Arial"/>
            </a:endParaRP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endParaRPr sz="900" b="1" dirty="0">
              <a:solidFill>
                <a:srgbClr val="000000"/>
              </a:solidFill>
              <a:latin typeface="Arial"/>
            </a:endParaRPr>
          </a:p>
          <a:p>
            <a:pPr algn="l"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Whether you’re an experienced PT or just starting your career, you’ll find the support, mentorship and opportunities to grow your skills, all in a close-knit community surrounded by beautiful lake and mountain views, nearby wine country and endless outdoor adventure. </a:t>
            </a:r>
            <a:r>
              <a:rPr lang="en-US" sz="12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 out what it's like to live and work in Lakeport!</a:t>
            </a:r>
            <a:endParaRPr lang="en-US" sz="12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PT opportunities available in a Home Health setting.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Potential sign-on bonus of up to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$10,000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Location may qualify for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public loan forgiveness programs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(based on site eligibility and funding).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Monday – Friday schedule with your weekends free to explore!</a:t>
            </a:r>
          </a:p>
          <a:p>
            <a:pPr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b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What You’ll Do </a:t>
            </a:r>
            <a:r>
              <a:rPr lang="en-US" sz="1200" b="1" dirty="0"/>
              <a:t>🏃‍♂️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Evaluate, plan and deliver rehab programs to improve mobility, strength and patient function in a home health setting.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Provide patient-centered care supporting recovery from illness, injury or surgery.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Collaborate effectively with patients, families and interdisciplinary teams.</a:t>
            </a:r>
          </a:p>
          <a:p>
            <a:pPr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endParaRPr lang="en-US" sz="900" b="1" dirty="0">
              <a:solidFill>
                <a:srgbClr val="0075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Who We're Looking For 🔍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rgbClr val="0075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Graduate of an accredited PT program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 PT license (or eligible/in progress)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BLS certification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Passion for providing compassionate patient care in the home</a:t>
            </a:r>
          </a:p>
          <a:p>
            <a:pPr algn="l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endParaRPr lang="en-US" sz="9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797870-5AB5-FCD4-4825-EC1F455B1E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5130" y="3970540"/>
            <a:ext cx="1552536" cy="57232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F990ED6-1553-1BE6-4E1B-2F094CC45873}"/>
              </a:ext>
            </a:extLst>
          </p:cNvPr>
          <p:cNvSpPr txBox="1"/>
          <p:nvPr/>
        </p:nvSpPr>
        <p:spPr>
          <a:xfrm>
            <a:off x="1585884" y="9709051"/>
            <a:ext cx="49137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Sutter Health is an equal opportunity employer EOE/M/F/Disability/Veterans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EA0FCD-5EDF-B643-3189-BA8BFA3B91F6}"/>
              </a:ext>
            </a:extLst>
          </p:cNvPr>
          <p:cNvSpPr txBox="1"/>
          <p:nvPr/>
        </p:nvSpPr>
        <p:spPr>
          <a:xfrm>
            <a:off x="5683993" y="3970636"/>
            <a:ext cx="1631206" cy="58660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dirty="0">
                <a:solidFill>
                  <a:srgbClr val="00756B"/>
                </a:solidFill>
                <a:latin typeface="Arial"/>
              </a:rPr>
              <a:t>We Offer:</a:t>
            </a:r>
          </a:p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endParaRPr sz="800" b="1" dirty="0">
              <a:solidFill>
                <a:srgbClr val="00756B"/>
              </a:solidFill>
              <a:latin typeface="Arial"/>
            </a:endParaRPr>
          </a:p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Competitive Pay</a:t>
            </a:r>
          </a:p>
          <a:p>
            <a:pPr marR="0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Generous Benefits to Support Your Health and  Wellness</a:t>
            </a:r>
          </a:p>
          <a:p>
            <a:pPr marR="0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403(b) Retirement Plan to Build Your Future</a:t>
            </a:r>
          </a:p>
          <a:p>
            <a:pPr marR="0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Employee Assistance Program for Life’s Challenges</a:t>
            </a:r>
          </a:p>
          <a:p>
            <a:pPr marR="0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Tuition Reimbursement to Support Your Development</a:t>
            </a:r>
          </a:p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rgbClr val="000000"/>
              </a:solidFill>
              <a:latin typeface="Arial"/>
            </a:endParaRPr>
          </a:p>
          <a:p>
            <a:pPr marL="171450" indent="-17145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Arial"/>
              </a:rPr>
              <a:t>Supportive, Collaborative Team</a:t>
            </a:r>
          </a:p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rgbClr val="000000"/>
              </a:solidFill>
              <a:latin typeface="Arial"/>
            </a:endParaRPr>
          </a:p>
          <a:p>
            <a:pPr marL="171450" indent="-17145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Arial"/>
              </a:rPr>
              <a:t>Mentorship &amp; Career Development</a:t>
            </a:r>
          </a:p>
          <a:p>
            <a:pPr marR="0"/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1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Click here to apply: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100" b="1" i="1" kern="100" dirty="0">
                <a:solidFill>
                  <a:srgbClr val="0066FF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R-137363: PT II, Lakeport, CA</a:t>
            </a:r>
            <a:endParaRPr lang="en-US" sz="1100" b="1" i="1" kern="100" dirty="0">
              <a:solidFill>
                <a:srgbClr val="0066FF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800" b="1" i="1" kern="100" dirty="0">
              <a:solidFill>
                <a:srgbClr val="0066FF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1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Email for more info:</a:t>
            </a:r>
            <a:endParaRPr lang="en-US" sz="700" b="1" i="1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100" b="1" i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i="1" kern="100" dirty="0" err="1">
                <a:solidFill>
                  <a:srgbClr val="0066FF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</a:t>
            </a:r>
            <a:r>
              <a:rPr lang="en-US" sz="1100" b="1" i="1" kern="100" dirty="0" err="1">
                <a:solidFill>
                  <a:srgbClr val="0066FF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ulie.caldwell</a:t>
            </a:r>
            <a:r>
              <a:rPr lang="en-US" sz="1100" b="1" i="1" kern="100" dirty="0">
                <a:solidFill>
                  <a:srgbClr val="0066FF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100" b="1" i="1" kern="100" dirty="0">
                <a:solidFill>
                  <a:srgbClr val="0066FF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sutterhealth.org</a:t>
            </a:r>
            <a:endParaRPr sz="950" b="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endParaRPr sz="930" b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5772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 algn="l">
          <a:defRPr sz="1400" dirty="0" smtClean="0">
            <a:solidFill>
              <a:srgbClr val="009F9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d1446-b4ca-4baa-a774-13f92bfe3967">
      <Terms xmlns="http://schemas.microsoft.com/office/infopath/2007/PartnerControls"/>
    </lcf76f155ced4ddcb4097134ff3c332f>
    <TaxCatchAll xmlns="d5226b5a-14d6-4bfa-a7a2-d765c4c6f0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05CD7A28C2074DA687458C6D36BC32" ma:contentTypeVersion="15" ma:contentTypeDescription="Create a new document." ma:contentTypeScope="" ma:versionID="79819c01e9e9b4fa8991288b0d187a09">
  <xsd:schema xmlns:xsd="http://www.w3.org/2001/XMLSchema" xmlns:xs="http://www.w3.org/2001/XMLSchema" xmlns:p="http://schemas.microsoft.com/office/2006/metadata/properties" xmlns:ns2="4bdd1446-b4ca-4baa-a774-13f92bfe3967" xmlns:ns3="d5226b5a-14d6-4bfa-a7a2-d765c4c6f0b4" targetNamespace="http://schemas.microsoft.com/office/2006/metadata/properties" ma:root="true" ma:fieldsID="ac24f4691ef371afb712194907e81d1d" ns2:_="" ns3:_="">
    <xsd:import namespace="4bdd1446-b4ca-4baa-a774-13f92bfe3967"/>
    <xsd:import namespace="d5226b5a-14d6-4bfa-a7a2-d765c4c6f0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d1446-b4ca-4baa-a774-13f92bfe3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597d23c-d27d-4c45-ab22-1093fe0feb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226b5a-14d6-4bfa-a7a2-d765c4c6f0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238b2b-8716-47e4-b30b-fb138fcc5654}" ma:internalName="TaxCatchAll" ma:showField="CatchAllData" ma:web="d5226b5a-14d6-4bfa-a7a2-d765c4c6f0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6089CF-D99F-44FC-A46F-9200CA857C5B}">
  <ds:schemaRefs>
    <ds:schemaRef ds:uri="http://www.w3.org/XML/1998/namespace"/>
    <ds:schemaRef ds:uri="http://schemas.microsoft.com/office/2006/documentManagement/types"/>
    <ds:schemaRef ds:uri="d5226b5a-14d6-4bfa-a7a2-d765c4c6f0b4"/>
    <ds:schemaRef ds:uri="http://purl.org/dc/dcmitype/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bdd1446-b4ca-4baa-a774-13f92bfe3967"/>
  </ds:schemaRefs>
</ds:datastoreItem>
</file>

<file path=customXml/itemProps2.xml><?xml version="1.0" encoding="utf-8"?>
<ds:datastoreItem xmlns:ds="http://schemas.openxmlformats.org/officeDocument/2006/customXml" ds:itemID="{50E7997B-2EBE-4A91-B634-A7E17EBF84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dd1446-b4ca-4baa-a774-13f92bfe3967"/>
    <ds:schemaRef ds:uri="d5226b5a-14d6-4bfa-a7a2-d765c4c6f0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EBD6D7-2041-4C87-AC19-3AEA9D7710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3631</TotalTime>
  <Words>293</Words>
  <Application>Microsoft Office PowerPoint</Application>
  <PresentationFormat>Custom</PresentationFormat>
  <Paragraphs>43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>David Koszka</Manager>
  <Company>Sutter Health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Purpose Flyer (with image)</dc:title>
  <dc:subject>2024 Brand Style (24-SHSO-003485)</dc:subject>
  <dc:creator>Caldwell, Julie</dc:creator>
  <cp:keywords/>
  <dc:description>Self-service flyer templates (8.5x11) with multiple layout options (pages) for user to adjust as needed.</dc:description>
  <cp:lastModifiedBy>Caldwell, Julie</cp:lastModifiedBy>
  <cp:revision>98</cp:revision>
  <dcterms:created xsi:type="dcterms:W3CDTF">2026-10-21T20:19:59Z</dcterms:created>
  <dcterms:modified xsi:type="dcterms:W3CDTF">2026-10-22T20:38:09Z</dcterms:modified>
  <cp:category>PPT flyer templates (4 in this file)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cf5a8d1-18bb-42fc-9b5d-08afed4526de_Enabled">
    <vt:lpwstr>true</vt:lpwstr>
  </property>
  <property fmtid="{D5CDD505-2E9C-101B-9397-08002B2CF9AE}" pid="3" name="MSIP_Label_fcf5a8d1-18bb-42fc-9b5d-08afed4526de_SetDate">
    <vt:lpwstr>2024-12-03T18:01:41Z</vt:lpwstr>
  </property>
  <property fmtid="{D5CDD505-2E9C-101B-9397-08002B2CF9AE}" pid="4" name="MSIP_Label_fcf5a8d1-18bb-42fc-9b5d-08afed4526de_Method">
    <vt:lpwstr>Standard</vt:lpwstr>
  </property>
  <property fmtid="{D5CDD505-2E9C-101B-9397-08002B2CF9AE}" pid="5" name="MSIP_Label_fcf5a8d1-18bb-42fc-9b5d-08afed4526de_Name">
    <vt:lpwstr>Internal Use</vt:lpwstr>
  </property>
  <property fmtid="{D5CDD505-2E9C-101B-9397-08002B2CF9AE}" pid="6" name="MSIP_Label_fcf5a8d1-18bb-42fc-9b5d-08afed4526de_SiteId">
    <vt:lpwstr>aef453ea-daa2-43e0-be62-818066e9ff63</vt:lpwstr>
  </property>
  <property fmtid="{D5CDD505-2E9C-101B-9397-08002B2CF9AE}" pid="7" name="MSIP_Label_fcf5a8d1-18bb-42fc-9b5d-08afed4526de_ActionId">
    <vt:lpwstr>e101a12f-b27b-4bb7-9209-4d1be6675e03</vt:lpwstr>
  </property>
  <property fmtid="{D5CDD505-2E9C-101B-9397-08002B2CF9AE}" pid="8" name="MSIP_Label_fcf5a8d1-18bb-42fc-9b5d-08afed4526de_ContentBits">
    <vt:lpwstr>0</vt:lpwstr>
  </property>
  <property fmtid="{D5CDD505-2E9C-101B-9397-08002B2CF9AE}" pid="9" name="ContentTypeId">
    <vt:lpwstr>0x010100C805CD7A28C2074DA687458C6D36BC32</vt:lpwstr>
  </property>
  <property fmtid="{D5CDD505-2E9C-101B-9397-08002B2CF9AE}" pid="10" name="MediaServiceImageTags">
    <vt:lpwstr/>
  </property>
</Properties>
</file>