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628" r:id="rId2"/>
    <p:sldId id="629" r:id="rId3"/>
    <p:sldId id="640" r:id="rId4"/>
    <p:sldId id="647" r:id="rId5"/>
    <p:sldId id="651" r:id="rId6"/>
    <p:sldId id="646" r:id="rId7"/>
    <p:sldId id="652" r:id="rId8"/>
    <p:sldId id="642" r:id="rId9"/>
    <p:sldId id="653" r:id="rId10"/>
    <p:sldId id="648" r:id="rId11"/>
    <p:sldId id="649" r:id="rId12"/>
    <p:sldId id="650" r:id="rId13"/>
    <p:sldId id="654" r:id="rId14"/>
  </p:sldIdLst>
  <p:sldSz cx="12192000" cy="6858000"/>
  <p:notesSz cx="9296400" cy="14782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 L Hay" initials="KLH" lastIdx="1" clrIdx="0">
    <p:extLst>
      <p:ext uri="{19B8F6BF-5375-455C-9EA6-DF929625EA0E}">
        <p15:presenceInfo xmlns:p15="http://schemas.microsoft.com/office/powerpoint/2012/main" userId="Kris L H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353A"/>
    <a:srgbClr val="1C355E"/>
    <a:srgbClr val="F9F1E7"/>
    <a:srgbClr val="A3F1FD"/>
    <a:srgbClr val="9AC6E7"/>
    <a:srgbClr val="FFC629"/>
    <a:srgbClr val="660000"/>
    <a:srgbClr val="E0592A"/>
    <a:srgbClr val="FAB938"/>
    <a:srgbClr val="F6E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69" d="100"/>
          <a:sy n="69" d="100"/>
        </p:scale>
        <p:origin x="58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4"/>
            <a:ext cx="4029075" cy="741361"/>
          </a:xfrm>
          <a:prstGeom prst="rect">
            <a:avLst/>
          </a:prstGeom>
        </p:spPr>
        <p:txBody>
          <a:bodyPr vert="horz" lIns="91400" tIns="45699" rIns="91400" bIns="45699" rtlCol="0"/>
          <a:lstStyle>
            <a:lvl1pPr algn="l">
              <a:defRPr sz="1000"/>
            </a:lvl1pPr>
          </a:lstStyle>
          <a:p>
            <a:endParaRPr lang="en-US"/>
          </a:p>
        </p:txBody>
      </p:sp>
      <p:sp>
        <p:nvSpPr>
          <p:cNvPr id="3" name="Date Placeholder 2"/>
          <p:cNvSpPr>
            <a:spLocks noGrp="1"/>
          </p:cNvSpPr>
          <p:nvPr>
            <p:ph type="dt" idx="1"/>
          </p:nvPr>
        </p:nvSpPr>
        <p:spPr>
          <a:xfrm>
            <a:off x="5265749" y="14"/>
            <a:ext cx="4029075" cy="741361"/>
          </a:xfrm>
          <a:prstGeom prst="rect">
            <a:avLst/>
          </a:prstGeom>
        </p:spPr>
        <p:txBody>
          <a:bodyPr vert="horz" lIns="91400" tIns="45699" rIns="91400" bIns="45699" rtlCol="0"/>
          <a:lstStyle>
            <a:lvl1pPr algn="r">
              <a:defRPr sz="1000"/>
            </a:lvl1pPr>
          </a:lstStyle>
          <a:p>
            <a:fld id="{94C74BB8-D05B-4059-B142-6D7CFB6F6070}" type="datetimeFigureOut">
              <a:rPr lang="en-US" smtClean="0"/>
              <a:t>2/14/2023</a:t>
            </a:fld>
            <a:endParaRPr lang="en-US"/>
          </a:p>
        </p:txBody>
      </p:sp>
      <p:sp>
        <p:nvSpPr>
          <p:cNvPr id="4" name="Slide Image Placeholder 3"/>
          <p:cNvSpPr>
            <a:spLocks noGrp="1" noRot="1" noChangeAspect="1"/>
          </p:cNvSpPr>
          <p:nvPr>
            <p:ph type="sldImg" idx="2"/>
          </p:nvPr>
        </p:nvSpPr>
        <p:spPr>
          <a:xfrm>
            <a:off x="211138" y="1847850"/>
            <a:ext cx="8874125" cy="4992688"/>
          </a:xfrm>
          <a:prstGeom prst="rect">
            <a:avLst/>
          </a:prstGeom>
          <a:noFill/>
          <a:ln w="12700">
            <a:solidFill>
              <a:prstClr val="black"/>
            </a:solidFill>
          </a:ln>
        </p:spPr>
        <p:txBody>
          <a:bodyPr vert="horz" lIns="91400" tIns="45699" rIns="91400" bIns="45699" rtlCol="0" anchor="ctr"/>
          <a:lstStyle/>
          <a:p>
            <a:endParaRPr lang="en-US"/>
          </a:p>
        </p:txBody>
      </p:sp>
      <p:sp>
        <p:nvSpPr>
          <p:cNvPr id="5" name="Notes Placeholder 4"/>
          <p:cNvSpPr>
            <a:spLocks noGrp="1"/>
          </p:cNvSpPr>
          <p:nvPr>
            <p:ph type="body" sz="quarter" idx="3"/>
          </p:nvPr>
        </p:nvSpPr>
        <p:spPr>
          <a:xfrm>
            <a:off x="930275" y="7113599"/>
            <a:ext cx="7435850" cy="5821363"/>
          </a:xfrm>
          <a:prstGeom prst="rect">
            <a:avLst/>
          </a:prstGeom>
        </p:spPr>
        <p:txBody>
          <a:bodyPr vert="horz" lIns="91400" tIns="45699" rIns="91400" bIns="4569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0" y="14041451"/>
            <a:ext cx="4029075" cy="741361"/>
          </a:xfrm>
          <a:prstGeom prst="rect">
            <a:avLst/>
          </a:prstGeom>
        </p:spPr>
        <p:txBody>
          <a:bodyPr vert="horz" lIns="91400" tIns="45699" rIns="91400" bIns="45699" rtlCol="0" anchor="b"/>
          <a:lstStyle>
            <a:lvl1pPr algn="l">
              <a:defRPr sz="1000"/>
            </a:lvl1pPr>
          </a:lstStyle>
          <a:p>
            <a:endParaRPr lang="en-US"/>
          </a:p>
        </p:txBody>
      </p:sp>
      <p:sp>
        <p:nvSpPr>
          <p:cNvPr id="7" name="Slide Number Placeholder 6"/>
          <p:cNvSpPr>
            <a:spLocks noGrp="1"/>
          </p:cNvSpPr>
          <p:nvPr>
            <p:ph type="sldNum" sz="quarter" idx="5"/>
          </p:nvPr>
        </p:nvSpPr>
        <p:spPr>
          <a:xfrm>
            <a:off x="5265749" y="14041451"/>
            <a:ext cx="4029075" cy="741361"/>
          </a:xfrm>
          <a:prstGeom prst="rect">
            <a:avLst/>
          </a:prstGeom>
        </p:spPr>
        <p:txBody>
          <a:bodyPr vert="horz" lIns="91400" tIns="45699" rIns="91400" bIns="45699" rtlCol="0" anchor="b"/>
          <a:lstStyle>
            <a:lvl1pPr algn="r">
              <a:defRPr sz="1000"/>
            </a:lvl1pPr>
          </a:lstStyle>
          <a:p>
            <a:fld id="{1CE76CD2-4C40-441F-B2DC-87827AD92FE2}" type="slidenum">
              <a:rPr lang="en-US" smtClean="0"/>
              <a:t>‹#›</a:t>
            </a:fld>
            <a:endParaRPr lang="en-US"/>
          </a:p>
        </p:txBody>
      </p:sp>
    </p:spTree>
    <p:extLst>
      <p:ext uri="{BB962C8B-B14F-4D97-AF65-F5344CB8AC3E}">
        <p14:creationId xmlns:p14="http://schemas.microsoft.com/office/powerpoint/2010/main" val="3851102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68C80E-B994-47B8-B954-25C2E12E5ED7}"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A9BDB-56C9-4D7D-AEE3-6AB1103C5213}" type="slidenum">
              <a:rPr lang="en-US" smtClean="0"/>
              <a:t>‹#›</a:t>
            </a:fld>
            <a:endParaRPr lang="en-US"/>
          </a:p>
        </p:txBody>
      </p:sp>
    </p:spTree>
    <p:extLst>
      <p:ext uri="{BB962C8B-B14F-4D97-AF65-F5344CB8AC3E}">
        <p14:creationId xmlns:p14="http://schemas.microsoft.com/office/powerpoint/2010/main" val="171724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8C80E-B994-47B8-B954-25C2E12E5ED7}"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A9BDB-56C9-4D7D-AEE3-6AB1103C5213}" type="slidenum">
              <a:rPr lang="en-US" smtClean="0"/>
              <a:t>‹#›</a:t>
            </a:fld>
            <a:endParaRPr lang="en-US"/>
          </a:p>
        </p:txBody>
      </p:sp>
    </p:spTree>
    <p:extLst>
      <p:ext uri="{BB962C8B-B14F-4D97-AF65-F5344CB8AC3E}">
        <p14:creationId xmlns:p14="http://schemas.microsoft.com/office/powerpoint/2010/main" val="4026289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8C80E-B994-47B8-B954-25C2E12E5ED7}"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A9BDB-56C9-4D7D-AEE3-6AB1103C5213}" type="slidenum">
              <a:rPr lang="en-US" smtClean="0"/>
              <a:t>‹#›</a:t>
            </a:fld>
            <a:endParaRPr lang="en-US"/>
          </a:p>
        </p:txBody>
      </p:sp>
    </p:spTree>
    <p:extLst>
      <p:ext uri="{BB962C8B-B14F-4D97-AF65-F5344CB8AC3E}">
        <p14:creationId xmlns:p14="http://schemas.microsoft.com/office/powerpoint/2010/main" val="97841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68C80E-B994-47B8-B954-25C2E12E5ED7}"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A9BDB-56C9-4D7D-AEE3-6AB1103C5213}" type="slidenum">
              <a:rPr lang="en-US" smtClean="0"/>
              <a:t>‹#›</a:t>
            </a:fld>
            <a:endParaRPr lang="en-US"/>
          </a:p>
        </p:txBody>
      </p:sp>
    </p:spTree>
    <p:extLst>
      <p:ext uri="{BB962C8B-B14F-4D97-AF65-F5344CB8AC3E}">
        <p14:creationId xmlns:p14="http://schemas.microsoft.com/office/powerpoint/2010/main" val="199071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D68C80E-B994-47B8-B954-25C2E12E5ED7}"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A9BDB-56C9-4D7D-AEE3-6AB1103C5213}" type="slidenum">
              <a:rPr lang="en-US" smtClean="0"/>
              <a:t>‹#›</a:t>
            </a:fld>
            <a:endParaRPr lang="en-US"/>
          </a:p>
        </p:txBody>
      </p:sp>
    </p:spTree>
    <p:extLst>
      <p:ext uri="{BB962C8B-B14F-4D97-AF65-F5344CB8AC3E}">
        <p14:creationId xmlns:p14="http://schemas.microsoft.com/office/powerpoint/2010/main" val="30772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68C80E-B994-47B8-B954-25C2E12E5ED7}"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A9BDB-56C9-4D7D-AEE3-6AB1103C5213}" type="slidenum">
              <a:rPr lang="en-US" smtClean="0"/>
              <a:t>‹#›</a:t>
            </a:fld>
            <a:endParaRPr lang="en-US"/>
          </a:p>
        </p:txBody>
      </p:sp>
    </p:spTree>
    <p:extLst>
      <p:ext uri="{BB962C8B-B14F-4D97-AF65-F5344CB8AC3E}">
        <p14:creationId xmlns:p14="http://schemas.microsoft.com/office/powerpoint/2010/main" val="2724210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68C80E-B994-47B8-B954-25C2E12E5ED7}" type="datetimeFigureOut">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CA9BDB-56C9-4D7D-AEE3-6AB1103C5213}" type="slidenum">
              <a:rPr lang="en-US" smtClean="0"/>
              <a:t>‹#›</a:t>
            </a:fld>
            <a:endParaRPr lang="en-US"/>
          </a:p>
        </p:txBody>
      </p:sp>
    </p:spTree>
    <p:extLst>
      <p:ext uri="{BB962C8B-B14F-4D97-AF65-F5344CB8AC3E}">
        <p14:creationId xmlns:p14="http://schemas.microsoft.com/office/powerpoint/2010/main" val="137938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68C80E-B994-47B8-B954-25C2E12E5ED7}"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CA9BDB-56C9-4D7D-AEE3-6AB1103C5213}" type="slidenum">
              <a:rPr lang="en-US" smtClean="0"/>
              <a:t>‹#›</a:t>
            </a:fld>
            <a:endParaRPr lang="en-US"/>
          </a:p>
        </p:txBody>
      </p:sp>
    </p:spTree>
    <p:extLst>
      <p:ext uri="{BB962C8B-B14F-4D97-AF65-F5344CB8AC3E}">
        <p14:creationId xmlns:p14="http://schemas.microsoft.com/office/powerpoint/2010/main" val="1384605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8C80E-B994-47B8-B954-25C2E12E5ED7}" type="datetimeFigureOut">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CA9BDB-56C9-4D7D-AEE3-6AB1103C5213}" type="slidenum">
              <a:rPr lang="en-US" smtClean="0"/>
              <a:t>‹#›</a:t>
            </a:fld>
            <a:endParaRPr lang="en-US"/>
          </a:p>
        </p:txBody>
      </p:sp>
    </p:spTree>
    <p:extLst>
      <p:ext uri="{BB962C8B-B14F-4D97-AF65-F5344CB8AC3E}">
        <p14:creationId xmlns:p14="http://schemas.microsoft.com/office/powerpoint/2010/main" val="918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68C80E-B994-47B8-B954-25C2E12E5ED7}"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A9BDB-56C9-4D7D-AEE3-6AB1103C5213}" type="slidenum">
              <a:rPr lang="en-US" smtClean="0"/>
              <a:t>‹#›</a:t>
            </a:fld>
            <a:endParaRPr lang="en-US"/>
          </a:p>
        </p:txBody>
      </p:sp>
    </p:spTree>
    <p:extLst>
      <p:ext uri="{BB962C8B-B14F-4D97-AF65-F5344CB8AC3E}">
        <p14:creationId xmlns:p14="http://schemas.microsoft.com/office/powerpoint/2010/main" val="80618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68C80E-B994-47B8-B954-25C2E12E5ED7}"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A9BDB-56C9-4D7D-AEE3-6AB1103C5213}" type="slidenum">
              <a:rPr lang="en-US" smtClean="0"/>
              <a:t>‹#›</a:t>
            </a:fld>
            <a:endParaRPr lang="en-US"/>
          </a:p>
        </p:txBody>
      </p:sp>
    </p:spTree>
    <p:extLst>
      <p:ext uri="{BB962C8B-B14F-4D97-AF65-F5344CB8AC3E}">
        <p14:creationId xmlns:p14="http://schemas.microsoft.com/office/powerpoint/2010/main" val="248193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8C80E-B994-47B8-B954-25C2E12E5ED7}" type="datetimeFigureOut">
              <a:rPr lang="en-US" smtClean="0"/>
              <a:t>2/14/2023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A9BDB-56C9-4D7D-AEE3-6AB1103C5213}" type="slidenum">
              <a:rPr lang="en-US" smtClean="0"/>
              <a:t>‹#›</a:t>
            </a:fld>
            <a:endParaRPr lang="en-US"/>
          </a:p>
        </p:txBody>
      </p:sp>
    </p:spTree>
    <p:extLst>
      <p:ext uri="{BB962C8B-B14F-4D97-AF65-F5344CB8AC3E}">
        <p14:creationId xmlns:p14="http://schemas.microsoft.com/office/powerpoint/2010/main" val="1965481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3" Type="http://schemas.openxmlformats.org/officeDocument/2006/relationships/image" Target="../media/image2.jpg"/><Relationship Id="rId21" Type="http://schemas.openxmlformats.org/officeDocument/2006/relationships/image" Target="../media/image20.jpe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jp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12" Type="http://schemas.openxmlformats.org/officeDocument/2006/relationships/image" Target="../media/image18.jp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6.jpg"/><Relationship Id="rId5" Type="http://schemas.openxmlformats.org/officeDocument/2006/relationships/image" Target="../media/image6.jpg"/><Relationship Id="rId10" Type="http://schemas.openxmlformats.org/officeDocument/2006/relationships/image" Target="../media/image25.png"/><Relationship Id="rId4" Type="http://schemas.openxmlformats.org/officeDocument/2006/relationships/image" Target="../media/image5.jpe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2.png"/><Relationship Id="rId3" Type="http://schemas.openxmlformats.org/officeDocument/2006/relationships/image" Target="../media/image2.jpg"/><Relationship Id="rId7" Type="http://schemas.openxmlformats.org/officeDocument/2006/relationships/image" Target="../media/image10.png"/><Relationship Id="rId12"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0.jpeg"/><Relationship Id="rId5" Type="http://schemas.openxmlformats.org/officeDocument/2006/relationships/image" Target="../media/image7.png"/><Relationship Id="rId15" Type="http://schemas.openxmlformats.org/officeDocument/2006/relationships/image" Target="../media/image22.png"/><Relationship Id="rId10" Type="http://schemas.openxmlformats.org/officeDocument/2006/relationships/image" Target="../media/image29.png"/><Relationship Id="rId4" Type="http://schemas.openxmlformats.org/officeDocument/2006/relationships/image" Target="../media/image4.jpg"/><Relationship Id="rId9" Type="http://schemas.openxmlformats.org/officeDocument/2006/relationships/image" Target="../media/image28.jpeg"/><Relationship Id="rId1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7772" y="4152812"/>
            <a:ext cx="1229558" cy="1062393"/>
          </a:xfrm>
          <a:prstGeom prst="rect">
            <a:avLst/>
          </a:prstGeom>
        </p:spPr>
      </p:pic>
      <p:sp>
        <p:nvSpPr>
          <p:cNvPr id="10" name="TextBox 9"/>
          <p:cNvSpPr txBox="1"/>
          <p:nvPr/>
        </p:nvSpPr>
        <p:spPr>
          <a:xfrm>
            <a:off x="0" y="-3894"/>
            <a:ext cx="12192000" cy="584775"/>
          </a:xfrm>
          <a:prstGeom prst="rect">
            <a:avLst/>
          </a:prstGeom>
          <a:solidFill>
            <a:srgbClr val="A7353A"/>
          </a:solidFill>
        </p:spPr>
        <p:txBody>
          <a:bodyPr wrap="square" rtlCol="0">
            <a:spAutoFit/>
          </a:bodyPr>
          <a:lstStyle/>
          <a:p>
            <a:pPr algn="ctr"/>
            <a:r>
              <a:rPr lang="en-US" sz="3200" dirty="0" smtClean="0">
                <a:solidFill>
                  <a:schemeClr val="bg1"/>
                </a:solidFill>
              </a:rPr>
              <a:t>Look who’s coming to the </a:t>
            </a:r>
            <a:r>
              <a:rPr lang="en-US" sz="3200" i="1" dirty="0" smtClean="0">
                <a:solidFill>
                  <a:schemeClr val="bg1"/>
                </a:solidFill>
              </a:rPr>
              <a:t>Get Hired Fair </a:t>
            </a:r>
            <a:r>
              <a:rPr lang="en-US" sz="3200" dirty="0" smtClean="0">
                <a:solidFill>
                  <a:schemeClr val="bg1"/>
                </a:solidFill>
              </a:rPr>
              <a:t>on Thursday, Feb. 16…</a:t>
            </a:r>
            <a:endParaRPr lang="en-US" sz="3200" b="1"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784" y="1569875"/>
            <a:ext cx="1234639" cy="122331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426" y="2619372"/>
            <a:ext cx="3467642" cy="1541173"/>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380" y="3683238"/>
            <a:ext cx="2860460" cy="99563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2248" y="849928"/>
            <a:ext cx="3073480" cy="573078"/>
          </a:xfrm>
          <a:prstGeom prst="rect">
            <a:avLst/>
          </a:prstGeom>
        </p:spPr>
      </p:pic>
      <p:pic>
        <p:nvPicPr>
          <p:cNvPr id="15" name="Picture 14"/>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30740" b="27778"/>
          <a:stretch/>
        </p:blipFill>
        <p:spPr>
          <a:xfrm>
            <a:off x="1956713" y="753265"/>
            <a:ext cx="3424797" cy="79912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503" y="2133971"/>
            <a:ext cx="2911186" cy="102607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885" y="693024"/>
            <a:ext cx="1202582" cy="1202582"/>
          </a:xfrm>
          <a:prstGeom prst="rect">
            <a:avLst/>
          </a:prstGeom>
        </p:spPr>
      </p:pic>
      <p:grpSp>
        <p:nvGrpSpPr>
          <p:cNvPr id="25" name="Group 24"/>
          <p:cNvGrpSpPr/>
          <p:nvPr/>
        </p:nvGrpSpPr>
        <p:grpSpPr>
          <a:xfrm>
            <a:off x="3604260" y="1241045"/>
            <a:ext cx="4512056" cy="4512056"/>
            <a:chOff x="3604260" y="1241045"/>
            <a:chExt cx="4512056" cy="4512056"/>
          </a:xfrm>
        </p:grpSpPr>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7466" y="1875888"/>
              <a:ext cx="3643922" cy="3643922"/>
            </a:xfrm>
            <a:prstGeom prst="rect">
              <a:avLst/>
            </a:prstGeom>
          </p:spPr>
        </p:pic>
        <p:sp>
          <p:nvSpPr>
            <p:cNvPr id="8" name="Oval 7"/>
            <p:cNvSpPr>
              <a:spLocks noChangeAspect="1"/>
            </p:cNvSpPr>
            <p:nvPr/>
          </p:nvSpPr>
          <p:spPr>
            <a:xfrm>
              <a:off x="3604260" y="1241045"/>
              <a:ext cx="4512056" cy="4512056"/>
            </a:xfrm>
            <a:prstGeom prst="ellipse">
              <a:avLst/>
            </a:prstGeom>
            <a:noFill/>
            <a:ln w="76200">
              <a:solidFill>
                <a:srgbClr val="1C3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53829" y="1487960"/>
              <a:ext cx="1419599" cy="603661"/>
            </a:xfrm>
            <a:prstGeom prst="rect">
              <a:avLst/>
            </a:prstGeom>
          </p:spPr>
        </p:pic>
      </p:grpSp>
      <p:pic>
        <p:nvPicPr>
          <p:cNvPr id="20" name="Picture 7"/>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11343822" y="6172873"/>
            <a:ext cx="612775" cy="612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2" name="TextBox 21"/>
          <p:cNvSpPr txBox="1"/>
          <p:nvPr/>
        </p:nvSpPr>
        <p:spPr>
          <a:xfrm>
            <a:off x="4012" y="6252249"/>
            <a:ext cx="11514888" cy="477054"/>
          </a:xfrm>
          <a:prstGeom prst="rect">
            <a:avLst/>
          </a:prstGeom>
          <a:noFill/>
        </p:spPr>
        <p:txBody>
          <a:bodyPr wrap="square" rtlCol="0">
            <a:spAutoFit/>
          </a:bodyPr>
          <a:lstStyle/>
          <a:p>
            <a:pPr algn="ctr"/>
            <a:r>
              <a:rPr lang="en-US" sz="2500" b="1" i="1" dirty="0" smtClean="0">
                <a:solidFill>
                  <a:srgbClr val="A7353A"/>
                </a:solidFill>
              </a:rPr>
              <a:t>Follow the event on Handshake to watch the list grow!</a:t>
            </a:r>
            <a:r>
              <a:rPr lang="en-US" sz="2500" i="1" dirty="0" smtClean="0">
                <a:solidFill>
                  <a:srgbClr val="A7353A"/>
                </a:solidFill>
              </a:rPr>
              <a:t>  </a:t>
            </a:r>
            <a:r>
              <a:rPr lang="en-US" altLang="en-US" sz="2500" dirty="0" smtClean="0"/>
              <a:t>PugetSound.edu/CESevents:</a:t>
            </a:r>
            <a:endParaRPr lang="en-US" altLang="en-US" sz="2500" dirty="0"/>
          </a:p>
        </p:txBody>
      </p:sp>
      <p:pic>
        <p:nvPicPr>
          <p:cNvPr id="5" name="Picture 4"/>
          <p:cNvPicPr>
            <a:picLocks noChangeAspect="1"/>
          </p:cNvPicPr>
          <p:nvPr/>
        </p:nvPicPr>
        <p:blipFill rotWithShape="1">
          <a:blip r:embed="rId13" cstate="print">
            <a:extLst>
              <a:ext uri="{28A0092B-C50C-407E-A947-70E740481C1C}">
                <a14:useLocalDpi xmlns:a14="http://schemas.microsoft.com/office/drawing/2010/main" val="0"/>
              </a:ext>
            </a:extLst>
          </a:blip>
          <a:srcRect l="33086" t="11070" r="33580" b="10321"/>
          <a:stretch/>
        </p:blipFill>
        <p:spPr>
          <a:xfrm>
            <a:off x="9568653" y="4072888"/>
            <a:ext cx="1059796" cy="1312128"/>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31115" y="1697317"/>
            <a:ext cx="1902348" cy="300214"/>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48585" y="5328951"/>
            <a:ext cx="1439187" cy="800027"/>
          </a:xfrm>
          <a:prstGeom prst="rect">
            <a:avLst/>
          </a:prstGeom>
        </p:spPr>
      </p:pic>
      <p:pic>
        <p:nvPicPr>
          <p:cNvPr id="21" name="Picture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840620" y="4116501"/>
            <a:ext cx="1238461" cy="1536076"/>
          </a:xfrm>
          <a:prstGeom prst="rect">
            <a:avLst/>
          </a:prstGeom>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28494" y="3231161"/>
            <a:ext cx="2110211" cy="562723"/>
          </a:xfrm>
          <a:prstGeom prst="rect">
            <a:avLst/>
          </a:prstGeom>
        </p:spPr>
      </p:pic>
      <p:pic>
        <p:nvPicPr>
          <p:cNvPr id="28" name="Picture 27"/>
          <p:cNvPicPr>
            <a:picLocks noChangeAspect="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3484" t="7237" r="4346" b="7821"/>
          <a:stretch/>
        </p:blipFill>
        <p:spPr>
          <a:xfrm>
            <a:off x="1763465" y="4500464"/>
            <a:ext cx="2032000" cy="1054100"/>
          </a:xfrm>
          <a:prstGeom prst="rect">
            <a:avLst/>
          </a:prstGeom>
        </p:spPr>
      </p:pic>
      <p:pic>
        <p:nvPicPr>
          <p:cNvPr id="29" name="Picture 28"/>
          <p:cNvPicPr>
            <a:picLocks noChangeAspect="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13" y="4533762"/>
            <a:ext cx="1605083" cy="1605083"/>
          </a:xfrm>
          <a:prstGeom prst="rect">
            <a:avLst/>
          </a:prstGeom>
        </p:spPr>
      </p:pic>
      <p:pic>
        <p:nvPicPr>
          <p:cNvPr id="2" name="Picture 1"/>
          <p:cNvPicPr>
            <a:picLocks noChangeAspect="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b="35840"/>
          <a:stretch/>
        </p:blipFill>
        <p:spPr>
          <a:xfrm>
            <a:off x="8647438" y="5385016"/>
            <a:ext cx="2340805" cy="829133"/>
          </a:xfrm>
          <a:prstGeom prst="rect">
            <a:avLst/>
          </a:prstGeom>
        </p:spPr>
      </p:pic>
      <p:pic>
        <p:nvPicPr>
          <p:cNvPr id="19" name="Picture 18"/>
          <p:cNvPicPr>
            <a:picLocks noChangeAspect="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83599" y="5536509"/>
            <a:ext cx="2589423" cy="668669"/>
          </a:xfrm>
          <a:prstGeom prst="rect">
            <a:avLst/>
          </a:prstGeom>
        </p:spPr>
      </p:pic>
      <p:pic>
        <p:nvPicPr>
          <p:cNvPr id="24" name="Picture 2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810911" y="2102874"/>
            <a:ext cx="2145686" cy="663588"/>
          </a:xfrm>
          <a:prstGeom prst="rect">
            <a:avLst/>
          </a:prstGeom>
        </p:spPr>
      </p:pic>
      <p:grpSp>
        <p:nvGrpSpPr>
          <p:cNvPr id="30" name="Group 29"/>
          <p:cNvGrpSpPr/>
          <p:nvPr/>
        </p:nvGrpSpPr>
        <p:grpSpPr>
          <a:xfrm>
            <a:off x="10628449" y="693024"/>
            <a:ext cx="1423713" cy="1420442"/>
            <a:chOff x="8601075" y="2200274"/>
            <a:chExt cx="1582983" cy="1579346"/>
          </a:xfrm>
        </p:grpSpPr>
        <p:pic>
          <p:nvPicPr>
            <p:cNvPr id="31" name="Picture 30"/>
            <p:cNvPicPr>
              <a:picLocks noChangeAspect="1"/>
            </p:cNvPicPr>
            <p:nvPr/>
          </p:nvPicPr>
          <p:blipFill rotWithShape="1">
            <a:blip r:embed="rId23">
              <a:clrChange>
                <a:clrFrom>
                  <a:srgbClr val="25375D"/>
                </a:clrFrom>
                <a:clrTo>
                  <a:srgbClr val="25375D">
                    <a:alpha val="0"/>
                  </a:srgbClr>
                </a:clrTo>
              </a:clrChange>
              <a:extLst>
                <a:ext uri="{28A0092B-C50C-407E-A947-70E740481C1C}">
                  <a14:useLocalDpi xmlns:a14="http://schemas.microsoft.com/office/drawing/2010/main" val="0"/>
                </a:ext>
              </a:extLst>
            </a:blip>
            <a:srcRect l="994" t="2762" r="57146" b="1690"/>
            <a:stretch/>
          </p:blipFill>
          <p:spPr>
            <a:xfrm>
              <a:off x="8660192" y="2251681"/>
              <a:ext cx="1433255" cy="1424047"/>
            </a:xfrm>
            <a:prstGeom prst="rect">
              <a:avLst/>
            </a:prstGeom>
          </p:spPr>
        </p:pic>
        <p:sp>
          <p:nvSpPr>
            <p:cNvPr id="32" name="Oval 31"/>
            <p:cNvSpPr/>
            <p:nvPr/>
          </p:nvSpPr>
          <p:spPr>
            <a:xfrm>
              <a:off x="8601075" y="2200275"/>
              <a:ext cx="223838"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895388" y="2200274"/>
              <a:ext cx="257175" cy="271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601075" y="3487836"/>
              <a:ext cx="261938" cy="239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9878302" y="3447127"/>
              <a:ext cx="305756" cy="332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8"/>
          <p:cNvSpPr txBox="1"/>
          <p:nvPr/>
        </p:nvSpPr>
        <p:spPr>
          <a:xfrm flipH="1">
            <a:off x="4575232" y="4264958"/>
            <a:ext cx="2468880" cy="446276"/>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300" b="1" dirty="0" smtClean="0">
                <a:solidFill>
                  <a:srgbClr val="1C355E"/>
                </a:solidFill>
              </a:rPr>
              <a:t>Thursday, Feb. 16</a:t>
            </a:r>
            <a:endParaRPr lang="en-US" sz="2300" b="1" dirty="0">
              <a:solidFill>
                <a:srgbClr val="1C355E"/>
              </a:solidFill>
            </a:endParaRPr>
          </a:p>
        </p:txBody>
      </p:sp>
    </p:spTree>
    <p:extLst>
      <p:ext uri="{BB962C8B-B14F-4D97-AF65-F5344CB8AC3E}">
        <p14:creationId xmlns:p14="http://schemas.microsoft.com/office/powerpoint/2010/main" val="367190933"/>
      </p:ext>
    </p:extLst>
  </p:cSld>
  <p:clrMapOvr>
    <a:masterClrMapping/>
  </p:clrMapOvr>
  <p:transition spd="slow" advClick="0" advTm="1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50"/>
                                        <p:tgtEl>
                                          <p:spTgt spid="14"/>
                                        </p:tgtEl>
                                      </p:cBhvr>
                                    </p:animEffect>
                                  </p:childTnLst>
                                </p:cTn>
                              </p:par>
                            </p:childTnLst>
                          </p:cTn>
                        </p:par>
                        <p:par>
                          <p:cTn id="8" fill="hold">
                            <p:stCondLst>
                              <p:cond delay="2250"/>
                            </p:stCondLst>
                            <p:childTnLst>
                              <p:par>
                                <p:cTn id="9" presetID="10" presetClass="entr" presetSubtype="0" fill="hold" nodeType="afterEffect">
                                  <p:stCondLst>
                                    <p:cond delay="25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50"/>
                                        <p:tgtEl>
                                          <p:spTgt spid="30"/>
                                        </p:tgtEl>
                                      </p:cBhvr>
                                    </p:animEffect>
                                  </p:childTnLst>
                                </p:cTn>
                              </p:par>
                            </p:childTnLst>
                          </p:cTn>
                        </p:par>
                        <p:par>
                          <p:cTn id="12" fill="hold">
                            <p:stCondLst>
                              <p:cond delay="2750"/>
                            </p:stCondLst>
                            <p:childTnLst>
                              <p:par>
                                <p:cTn id="13" presetID="10" presetClass="entr" presetSubtype="0" fill="hold" nodeType="afterEffect">
                                  <p:stCondLst>
                                    <p:cond delay="25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50"/>
                                        <p:tgtEl>
                                          <p:spTgt spid="24"/>
                                        </p:tgtEl>
                                      </p:cBhvr>
                                    </p:animEffect>
                                  </p:childTnLst>
                                </p:cTn>
                              </p:par>
                            </p:childTnLst>
                          </p:cTn>
                        </p:par>
                        <p:par>
                          <p:cTn id="16" fill="hold">
                            <p:stCondLst>
                              <p:cond delay="3250"/>
                            </p:stCondLst>
                            <p:childTnLst>
                              <p:par>
                                <p:cTn id="17" presetID="10" presetClass="entr" presetSubtype="0" fill="hold"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50"/>
                                        <p:tgtEl>
                                          <p:spTgt spid="11"/>
                                        </p:tgtEl>
                                      </p:cBhvr>
                                    </p:animEffect>
                                  </p:childTnLst>
                                </p:cTn>
                              </p:par>
                            </p:childTnLst>
                          </p:cTn>
                        </p:par>
                        <p:par>
                          <p:cTn id="20" fill="hold">
                            <p:stCondLst>
                              <p:cond delay="3750"/>
                            </p:stCondLst>
                            <p:childTnLst>
                              <p:par>
                                <p:cTn id="21" presetID="10" presetClass="entr" presetSubtype="0" fill="hold" nodeType="after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childTnLst>
                                </p:cTn>
                              </p:par>
                            </p:childTnLst>
                          </p:cTn>
                        </p:par>
                        <p:par>
                          <p:cTn id="24" fill="hold">
                            <p:stCondLst>
                              <p:cond delay="4250"/>
                            </p:stCondLst>
                            <p:childTnLst>
                              <p:par>
                                <p:cTn id="25" presetID="10" presetClass="entr" presetSubtype="0" fill="hold" nodeType="afterEffect">
                                  <p:stCondLst>
                                    <p:cond delay="25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50"/>
                                        <p:tgtEl>
                                          <p:spTgt spid="21"/>
                                        </p:tgtEl>
                                      </p:cBhvr>
                                    </p:animEffect>
                                  </p:childTnLst>
                                </p:cTn>
                              </p:par>
                            </p:childTnLst>
                          </p:cTn>
                        </p:par>
                        <p:par>
                          <p:cTn id="28" fill="hold">
                            <p:stCondLst>
                              <p:cond delay="4750"/>
                            </p:stCondLst>
                            <p:childTnLst>
                              <p:par>
                                <p:cTn id="29" presetID="10" presetClass="entr" presetSubtype="0" fill="hold" nodeType="afterEffect">
                                  <p:stCondLst>
                                    <p:cond delay="25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childTnLst>
                          </p:cTn>
                        </p:par>
                        <p:par>
                          <p:cTn id="32" fill="hold">
                            <p:stCondLst>
                              <p:cond delay="5250"/>
                            </p:stCondLst>
                            <p:childTnLst>
                              <p:par>
                                <p:cTn id="33" presetID="10" presetClass="entr" presetSubtype="0" fill="hold" nodeType="afterEffect">
                                  <p:stCondLst>
                                    <p:cond delay="25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250"/>
                                        <p:tgtEl>
                                          <p:spTgt spid="4"/>
                                        </p:tgtEl>
                                      </p:cBhvr>
                                    </p:animEffect>
                                  </p:childTnLst>
                                </p:cTn>
                              </p:par>
                            </p:childTnLst>
                          </p:cTn>
                        </p:par>
                        <p:par>
                          <p:cTn id="36" fill="hold">
                            <p:stCondLst>
                              <p:cond delay="5750"/>
                            </p:stCondLst>
                            <p:childTnLst>
                              <p:par>
                                <p:cTn id="37" presetID="10" presetClass="entr" presetSubtype="0" fill="hold" nodeType="afterEffect">
                                  <p:stCondLst>
                                    <p:cond delay="25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250"/>
                                        <p:tgtEl>
                                          <p:spTgt spid="2"/>
                                        </p:tgtEl>
                                      </p:cBhvr>
                                    </p:animEffect>
                                  </p:childTnLst>
                                </p:cTn>
                              </p:par>
                            </p:childTnLst>
                          </p:cTn>
                        </p:par>
                        <p:par>
                          <p:cTn id="40" fill="hold">
                            <p:stCondLst>
                              <p:cond delay="6250"/>
                            </p:stCondLst>
                            <p:childTnLst>
                              <p:par>
                                <p:cTn id="41" presetID="10" presetClass="entr" presetSubtype="0" fill="hold" nodeType="afterEffect">
                                  <p:stCondLst>
                                    <p:cond delay="25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50"/>
                                        <p:tgtEl>
                                          <p:spTgt spid="9"/>
                                        </p:tgtEl>
                                      </p:cBhvr>
                                    </p:animEffect>
                                  </p:childTnLst>
                                </p:cTn>
                              </p:par>
                            </p:childTnLst>
                          </p:cTn>
                        </p:par>
                        <p:par>
                          <p:cTn id="44" fill="hold">
                            <p:stCondLst>
                              <p:cond delay="6750"/>
                            </p:stCondLst>
                            <p:childTnLst>
                              <p:par>
                                <p:cTn id="45" presetID="10" presetClass="entr" presetSubtype="0" fill="hold" nodeType="afterEffect">
                                  <p:stCondLst>
                                    <p:cond delay="25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250"/>
                                        <p:tgtEl>
                                          <p:spTgt spid="19"/>
                                        </p:tgtEl>
                                      </p:cBhvr>
                                    </p:animEffect>
                                  </p:childTnLst>
                                </p:cTn>
                              </p:par>
                            </p:childTnLst>
                          </p:cTn>
                        </p:par>
                        <p:par>
                          <p:cTn id="48" fill="hold">
                            <p:stCondLst>
                              <p:cond delay="7250"/>
                            </p:stCondLst>
                            <p:childTnLst>
                              <p:par>
                                <p:cTn id="49" presetID="10" presetClass="entr" presetSubtype="0" fill="hold" nodeType="afterEffect">
                                  <p:stCondLst>
                                    <p:cond delay="25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250"/>
                                        <p:tgtEl>
                                          <p:spTgt spid="28"/>
                                        </p:tgtEl>
                                      </p:cBhvr>
                                    </p:animEffect>
                                  </p:childTnLst>
                                </p:cTn>
                              </p:par>
                            </p:childTnLst>
                          </p:cTn>
                        </p:par>
                        <p:par>
                          <p:cTn id="52" fill="hold">
                            <p:stCondLst>
                              <p:cond delay="7750"/>
                            </p:stCondLst>
                            <p:childTnLst>
                              <p:par>
                                <p:cTn id="53" presetID="10" presetClass="entr" presetSubtype="0" fill="hold" nodeType="afterEffect">
                                  <p:stCondLst>
                                    <p:cond delay="25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250"/>
                                        <p:tgtEl>
                                          <p:spTgt spid="29"/>
                                        </p:tgtEl>
                                      </p:cBhvr>
                                    </p:animEffect>
                                  </p:childTnLst>
                                </p:cTn>
                              </p:par>
                            </p:childTnLst>
                          </p:cTn>
                        </p:par>
                        <p:par>
                          <p:cTn id="56" fill="hold">
                            <p:stCondLst>
                              <p:cond delay="8250"/>
                            </p:stCondLst>
                            <p:childTnLst>
                              <p:par>
                                <p:cTn id="57" presetID="10" presetClass="entr" presetSubtype="0" fill="hold" nodeType="afterEffect">
                                  <p:stCondLst>
                                    <p:cond delay="25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250"/>
                                        <p:tgtEl>
                                          <p:spTgt spid="13"/>
                                        </p:tgtEl>
                                      </p:cBhvr>
                                    </p:animEffect>
                                  </p:childTnLst>
                                </p:cTn>
                              </p:par>
                            </p:childTnLst>
                          </p:cTn>
                        </p:par>
                        <p:par>
                          <p:cTn id="60" fill="hold">
                            <p:stCondLst>
                              <p:cond delay="8750"/>
                            </p:stCondLst>
                            <p:childTnLst>
                              <p:par>
                                <p:cTn id="61" presetID="10" presetClass="entr" presetSubtype="0" fill="hold" nodeType="afterEffect">
                                  <p:stCondLst>
                                    <p:cond delay="25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250"/>
                                        <p:tgtEl>
                                          <p:spTgt spid="23"/>
                                        </p:tgtEl>
                                      </p:cBhvr>
                                    </p:animEffect>
                                  </p:childTnLst>
                                </p:cTn>
                              </p:par>
                            </p:childTnLst>
                          </p:cTn>
                        </p:par>
                        <p:par>
                          <p:cTn id="64" fill="hold">
                            <p:stCondLst>
                              <p:cond delay="9250"/>
                            </p:stCondLst>
                            <p:childTnLst>
                              <p:par>
                                <p:cTn id="65" presetID="10" presetClass="entr" presetSubtype="0" fill="hold" nodeType="afterEffect">
                                  <p:stCondLst>
                                    <p:cond delay="25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250"/>
                                        <p:tgtEl>
                                          <p:spTgt spid="16"/>
                                        </p:tgtEl>
                                      </p:cBhvr>
                                    </p:animEffect>
                                  </p:childTnLst>
                                </p:cTn>
                              </p:par>
                            </p:childTnLst>
                          </p:cTn>
                        </p:par>
                        <p:par>
                          <p:cTn id="68" fill="hold">
                            <p:stCondLst>
                              <p:cond delay="9750"/>
                            </p:stCondLst>
                            <p:childTnLst>
                              <p:par>
                                <p:cTn id="69" presetID="10" presetClass="entr" presetSubtype="0" fill="hold" nodeType="afterEffect">
                                  <p:stCondLst>
                                    <p:cond delay="25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250"/>
                                        <p:tgtEl>
                                          <p:spTgt spid="6"/>
                                        </p:tgtEl>
                                      </p:cBhvr>
                                    </p:animEffect>
                                  </p:childTnLst>
                                </p:cTn>
                              </p:par>
                            </p:childTnLst>
                          </p:cTn>
                        </p:par>
                        <p:par>
                          <p:cTn id="72" fill="hold">
                            <p:stCondLst>
                              <p:cond delay="10250"/>
                            </p:stCondLst>
                            <p:childTnLst>
                              <p:par>
                                <p:cTn id="73" presetID="10" presetClass="entr" presetSubtype="0" fill="hold" nodeType="afterEffect">
                                  <p:stCondLst>
                                    <p:cond delay="25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50"/>
                                        <p:tgtEl>
                                          <p:spTgt spid="17"/>
                                        </p:tgtEl>
                                      </p:cBhvr>
                                    </p:animEffect>
                                  </p:childTnLst>
                                </p:cTn>
                              </p:par>
                            </p:childTnLst>
                          </p:cTn>
                        </p:par>
                        <p:par>
                          <p:cTn id="76" fill="hold">
                            <p:stCondLst>
                              <p:cond delay="10750"/>
                            </p:stCondLst>
                            <p:childTnLst>
                              <p:par>
                                <p:cTn id="77" presetID="10" presetClass="entr" presetSubtype="0" fill="hold" nodeType="afterEffect">
                                  <p:stCondLst>
                                    <p:cond delay="25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0740" b="27778"/>
          <a:stretch/>
        </p:blipFill>
        <p:spPr>
          <a:xfrm>
            <a:off x="0" y="2091877"/>
            <a:ext cx="3424797" cy="799120"/>
          </a:xfrm>
          <a:prstGeom prst="rect">
            <a:avLst/>
          </a:prstGeom>
        </p:spPr>
      </p:pic>
      <p:pic>
        <p:nvPicPr>
          <p:cNvPr id="24"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343822" y="6172873"/>
            <a:ext cx="612775" cy="612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 name="TextBox 18"/>
          <p:cNvSpPr txBox="1"/>
          <p:nvPr/>
        </p:nvSpPr>
        <p:spPr>
          <a:xfrm>
            <a:off x="4012" y="6223674"/>
            <a:ext cx="11675718" cy="553998"/>
          </a:xfrm>
          <a:prstGeom prst="rect">
            <a:avLst/>
          </a:prstGeom>
          <a:noFill/>
        </p:spPr>
        <p:txBody>
          <a:bodyPr wrap="square" rtlCol="0">
            <a:spAutoFit/>
          </a:bodyPr>
          <a:lstStyle/>
          <a:p>
            <a:pPr algn="ctr"/>
            <a:r>
              <a:rPr lang="en-US" sz="2900" b="1" i="1" dirty="0" smtClean="0">
                <a:solidFill>
                  <a:srgbClr val="A7353A"/>
                </a:solidFill>
              </a:rPr>
              <a:t>Check the event on Handshake for details!  </a:t>
            </a:r>
            <a:r>
              <a:rPr lang="en-US" altLang="en-US" sz="2900" dirty="0" smtClean="0"/>
              <a:t>PugetSound.edu/CESevents:</a:t>
            </a:r>
            <a:endParaRPr lang="en-US" altLang="en-US" sz="2900" dirty="0"/>
          </a:p>
        </p:txBody>
      </p:sp>
      <p:graphicFrame>
        <p:nvGraphicFramePr>
          <p:cNvPr id="13" name="Table 12"/>
          <p:cNvGraphicFramePr>
            <a:graphicFrameLocks noGrp="1"/>
          </p:cNvGraphicFramePr>
          <p:nvPr>
            <p:extLst>
              <p:ext uri="{D42A27DB-BD31-4B8C-83A1-F6EECF244321}">
                <p14:modId xmlns:p14="http://schemas.microsoft.com/office/powerpoint/2010/main" val="1399201064"/>
              </p:ext>
            </p:extLst>
          </p:nvPr>
        </p:nvGraphicFramePr>
        <p:xfrm>
          <a:off x="3454284" y="1859609"/>
          <a:ext cx="8629649" cy="1285240"/>
        </p:xfrm>
        <a:graphic>
          <a:graphicData uri="http://schemas.openxmlformats.org/drawingml/2006/table">
            <a:tbl>
              <a:tblPr firstRow="1" bandRow="1">
                <a:tableStyleId>{5C22544A-7EE6-4342-B048-85BDC9FD1C3A}</a:tableStyleId>
              </a:tblPr>
              <a:tblGrid>
                <a:gridCol w="8629649">
                  <a:extLst>
                    <a:ext uri="{9D8B030D-6E8A-4147-A177-3AD203B41FA5}">
                      <a16:colId xmlns:a16="http://schemas.microsoft.com/office/drawing/2014/main" val="4210058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Northwestern Mutual—Puget Sound     </a:t>
                      </a:r>
                      <a:r>
                        <a:rPr lang="en-US" b="1" i="0" dirty="0" smtClean="0">
                          <a:solidFill>
                            <a:srgbClr val="A7353A"/>
                          </a:solidFill>
                        </a:rPr>
                        <a:t>Hiring: </a:t>
                      </a:r>
                      <a:r>
                        <a:rPr lang="en-US" b="0" i="0" dirty="0" smtClean="0">
                          <a:solidFill>
                            <a:srgbClr val="A7353A"/>
                          </a:solidFill>
                        </a:rPr>
                        <a:t>Financial Representative Intern</a:t>
                      </a:r>
                      <a:endParaRPr lang="en-US" b="0" dirty="0">
                        <a:solidFill>
                          <a:srgbClr val="1C355E"/>
                        </a:solidFill>
                      </a:endParaRPr>
                    </a:p>
                  </a:txBody>
                  <a:tcPr>
                    <a:solidFill>
                      <a:schemeClr val="bg1"/>
                    </a:solidFill>
                  </a:tcPr>
                </a:tc>
                <a:extLst>
                  <a:ext uri="{0D108BD9-81ED-4DB2-BD59-A6C34878D82A}">
                    <a16:rowId xmlns:a16="http://schemas.microsoft.com/office/drawing/2014/main" val="1671370354"/>
                  </a:ext>
                </a:extLst>
              </a:tr>
              <a:tr h="741680">
                <a:tc>
                  <a:txBody>
                    <a:bodyPr/>
                    <a:lstStyle/>
                    <a:p>
                      <a:r>
                        <a:rPr lang="en-US" b="1" dirty="0" smtClean="0">
                          <a:solidFill>
                            <a:srgbClr val="1C355E"/>
                          </a:solidFill>
                        </a:rPr>
                        <a:t>About: </a:t>
                      </a:r>
                      <a:r>
                        <a:rPr lang="en-US" b="0" dirty="0" smtClean="0">
                          <a:solidFill>
                            <a:srgbClr val="1C355E"/>
                          </a:solidFill>
                        </a:rPr>
                        <a:t>Recognized by FORTUNE as one the "World's Most Admired" life insurance companies, and for their award-winning</a:t>
                      </a:r>
                      <a:r>
                        <a:rPr lang="en-US" b="0" baseline="0" dirty="0" smtClean="0">
                          <a:solidFill>
                            <a:srgbClr val="1C355E"/>
                          </a:solidFill>
                        </a:rPr>
                        <a:t> internship program, </a:t>
                      </a:r>
                      <a:r>
                        <a:rPr lang="en-US" b="0" dirty="0" smtClean="0">
                          <a:solidFill>
                            <a:srgbClr val="1C355E"/>
                          </a:solidFill>
                        </a:rPr>
                        <a:t>Northwestern</a:t>
                      </a:r>
                      <a:r>
                        <a:rPr lang="en-US" b="0" baseline="0" dirty="0" smtClean="0">
                          <a:solidFill>
                            <a:srgbClr val="1C355E"/>
                          </a:solidFill>
                        </a:rPr>
                        <a:t> Mutual </a:t>
                      </a:r>
                      <a:br>
                        <a:rPr lang="en-US" b="0" baseline="0" dirty="0" smtClean="0">
                          <a:solidFill>
                            <a:srgbClr val="1C355E"/>
                          </a:solidFill>
                        </a:rPr>
                      </a:br>
                      <a:r>
                        <a:rPr lang="en-US" b="0" dirty="0" smtClean="0">
                          <a:solidFill>
                            <a:srgbClr val="1C355E"/>
                          </a:solidFill>
                        </a:rPr>
                        <a:t>helps individual</a:t>
                      </a:r>
                      <a:r>
                        <a:rPr lang="en-US" b="0" baseline="0" dirty="0" smtClean="0">
                          <a:solidFill>
                            <a:srgbClr val="1C355E"/>
                          </a:solidFill>
                        </a:rPr>
                        <a:t> </a:t>
                      </a:r>
                      <a:r>
                        <a:rPr lang="en-US" b="0" dirty="0" smtClean="0">
                          <a:solidFill>
                            <a:srgbClr val="1C355E"/>
                          </a:solidFill>
                        </a:rPr>
                        <a:t>clients determine and address their financial security needs. </a:t>
                      </a:r>
                      <a:endParaRPr lang="en-US" b="0" i="1" dirty="0" smtClean="0">
                        <a:solidFill>
                          <a:srgbClr val="1C355E"/>
                        </a:solidFill>
                      </a:endParaRPr>
                    </a:p>
                  </a:txBody>
                  <a:tcPr>
                    <a:solidFill>
                      <a:schemeClr val="bg1"/>
                    </a:solidFill>
                  </a:tcPr>
                </a:tc>
                <a:extLst>
                  <a:ext uri="{0D108BD9-81ED-4DB2-BD59-A6C34878D82A}">
                    <a16:rowId xmlns:a16="http://schemas.microsoft.com/office/drawing/2014/main" val="1427083572"/>
                  </a:ext>
                </a:extLst>
              </a:tr>
            </a:tbl>
          </a:graphicData>
        </a:graphic>
      </p:graphicFrame>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1095" y="3663503"/>
            <a:ext cx="1605083" cy="160508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3530595"/>
              </p:ext>
            </p:extLst>
          </p:nvPr>
        </p:nvGraphicFramePr>
        <p:xfrm>
          <a:off x="2090822" y="3568271"/>
          <a:ext cx="10001251" cy="1828800"/>
        </p:xfrm>
        <a:graphic>
          <a:graphicData uri="http://schemas.openxmlformats.org/drawingml/2006/table">
            <a:tbl>
              <a:tblPr firstRow="1" bandRow="1">
                <a:tableStyleId>{5C22544A-7EE6-4342-B048-85BDC9FD1C3A}</a:tableStyleId>
              </a:tblPr>
              <a:tblGrid>
                <a:gridCol w="10001251">
                  <a:extLst>
                    <a:ext uri="{9D8B030D-6E8A-4147-A177-3AD203B41FA5}">
                      <a16:colId xmlns:a16="http://schemas.microsoft.com/office/drawing/2014/main" val="42100583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Washington State Investment Board (WSIB)     </a:t>
                      </a:r>
                      <a:r>
                        <a:rPr lang="en-US" b="1" i="0" dirty="0" smtClean="0">
                          <a:solidFill>
                            <a:srgbClr val="A7353A"/>
                          </a:solidFill>
                        </a:rPr>
                        <a:t>Hiring: </a:t>
                      </a:r>
                      <a:r>
                        <a:rPr lang="en-US" b="0" i="0" dirty="0" smtClean="0">
                          <a:solidFill>
                            <a:srgbClr val="A7353A"/>
                          </a:solidFill>
                        </a:rPr>
                        <a:t>Various full- and part-time</a:t>
                      </a:r>
                      <a:r>
                        <a:rPr lang="en-US" b="0" i="0" baseline="0" dirty="0" smtClean="0">
                          <a:solidFill>
                            <a:srgbClr val="A7353A"/>
                          </a:solidFill>
                        </a:rPr>
                        <a:t> jobs &amp; i</a:t>
                      </a:r>
                      <a:r>
                        <a:rPr lang="en-US" b="0" i="0" dirty="0" smtClean="0">
                          <a:solidFill>
                            <a:srgbClr val="A7353A"/>
                          </a:solidFill>
                        </a:rPr>
                        <a:t>nternships</a:t>
                      </a:r>
                      <a:endParaRPr lang="en-US" b="0" dirty="0">
                        <a:solidFill>
                          <a:srgbClr val="1C355E"/>
                        </a:solidFill>
                      </a:endParaRPr>
                    </a:p>
                  </a:txBody>
                  <a:tcPr>
                    <a:solidFill>
                      <a:schemeClr val="bg1"/>
                    </a:solidFill>
                  </a:tcPr>
                </a:tc>
                <a:extLst>
                  <a:ext uri="{0D108BD9-81ED-4DB2-BD59-A6C34878D82A}">
                    <a16:rowId xmlns:a16="http://schemas.microsoft.com/office/drawing/2014/main" val="16713703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1C355E"/>
                          </a:solidFill>
                        </a:rPr>
                        <a:t>About: </a:t>
                      </a:r>
                      <a:r>
                        <a:rPr lang="en-US" b="0" dirty="0" smtClean="0">
                          <a:solidFill>
                            <a:srgbClr val="1C355E"/>
                          </a:solidFill>
                        </a:rPr>
                        <a:t>The WSIB manages investments for retirement plans for public employees, law enforcement officers, teachers, firefighters, and judges, as well as other public funds that benefit Washington’s industrial insurance program, colleges and universities, and developmental disability programs. WSIB hires for</a:t>
                      </a:r>
                      <a:r>
                        <a:rPr lang="en-US" b="0" baseline="0" dirty="0" smtClean="0">
                          <a:solidFill>
                            <a:srgbClr val="1C355E"/>
                          </a:solidFill>
                        </a:rPr>
                        <a:t> a wide range of roles</a:t>
                      </a:r>
                      <a:r>
                        <a:rPr lang="en-US" b="0" dirty="0" smtClean="0">
                          <a:solidFill>
                            <a:srgbClr val="1C355E"/>
                          </a:solidFill>
                        </a:rPr>
                        <a:t>: Information Technology, Human Resources, Legal, Risk and Compliance, Payroll &amp; Finance, Accounting, Data Analysis, &amp; more.</a:t>
                      </a:r>
                    </a:p>
                  </a:txBody>
                  <a:tcPr>
                    <a:solidFill>
                      <a:schemeClr val="bg1"/>
                    </a:solidFill>
                  </a:tcPr>
                </a:tc>
                <a:extLst>
                  <a:ext uri="{0D108BD9-81ED-4DB2-BD59-A6C34878D82A}">
                    <a16:rowId xmlns:a16="http://schemas.microsoft.com/office/drawing/2014/main" val="1427083572"/>
                  </a:ext>
                </a:extLst>
              </a:tr>
            </a:tbl>
          </a:graphicData>
        </a:graphic>
      </p:graphicFrame>
      <p:sp>
        <p:nvSpPr>
          <p:cNvPr id="10" name="TextBox 9"/>
          <p:cNvSpPr txBox="1"/>
          <p:nvPr/>
        </p:nvSpPr>
        <p:spPr>
          <a:xfrm>
            <a:off x="0" y="3431"/>
            <a:ext cx="12192000" cy="1477328"/>
          </a:xfrm>
          <a:prstGeom prst="rect">
            <a:avLst/>
          </a:prstGeom>
          <a:solidFill>
            <a:srgbClr val="1C355E"/>
          </a:solidFill>
        </p:spPr>
        <p:txBody>
          <a:bodyPr wrap="square" lIns="91440" tIns="274320" bIns="274320" rtlCol="0" anchor="ctr" anchorCtr="0">
            <a:spAutoFit/>
          </a:bodyPr>
          <a:lstStyle/>
          <a:p>
            <a:pPr algn="ctr"/>
            <a:r>
              <a:rPr lang="en-US" sz="3000" i="1" dirty="0">
                <a:solidFill>
                  <a:schemeClr val="bg1"/>
                </a:solidFill>
              </a:rPr>
              <a:t>Here are two organizations that operate within </a:t>
            </a:r>
            <a:r>
              <a:rPr lang="en-US" sz="3000" i="1" dirty="0" smtClean="0">
                <a:solidFill>
                  <a:schemeClr val="bg1"/>
                </a:solidFill>
              </a:rPr>
              <a:t/>
            </a:r>
            <a:br>
              <a:rPr lang="en-US" sz="3000" i="1" dirty="0" smtClean="0">
                <a:solidFill>
                  <a:schemeClr val="bg1"/>
                </a:solidFill>
              </a:rPr>
            </a:br>
            <a:r>
              <a:rPr lang="en-US" sz="3000" i="1" dirty="0" smtClean="0">
                <a:solidFill>
                  <a:schemeClr val="bg1"/>
                </a:solidFill>
              </a:rPr>
              <a:t>finance </a:t>
            </a:r>
            <a:r>
              <a:rPr lang="en-US" sz="3000" i="1" dirty="0">
                <a:solidFill>
                  <a:schemeClr val="bg1"/>
                </a:solidFill>
              </a:rPr>
              <a:t>and investing in different ways…</a:t>
            </a:r>
          </a:p>
        </p:txBody>
      </p:sp>
    </p:spTree>
    <p:extLst>
      <p:ext uri="{BB962C8B-B14F-4D97-AF65-F5344CB8AC3E}">
        <p14:creationId xmlns:p14="http://schemas.microsoft.com/office/powerpoint/2010/main" val="176313144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343822" y="6172873"/>
            <a:ext cx="612775" cy="612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 name="TextBox 18"/>
          <p:cNvSpPr txBox="1"/>
          <p:nvPr/>
        </p:nvSpPr>
        <p:spPr>
          <a:xfrm>
            <a:off x="4012" y="6176049"/>
            <a:ext cx="11675718" cy="553998"/>
          </a:xfrm>
          <a:prstGeom prst="rect">
            <a:avLst/>
          </a:prstGeom>
          <a:noFill/>
        </p:spPr>
        <p:txBody>
          <a:bodyPr wrap="square" rtlCol="0">
            <a:spAutoFit/>
          </a:bodyPr>
          <a:lstStyle/>
          <a:p>
            <a:pPr algn="ctr"/>
            <a:r>
              <a:rPr lang="en-US" sz="2900" b="1" i="1" dirty="0" smtClean="0">
                <a:solidFill>
                  <a:srgbClr val="A7353A"/>
                </a:solidFill>
              </a:rPr>
              <a:t>Check the event on Handshake for details!  </a:t>
            </a:r>
            <a:r>
              <a:rPr lang="en-US" altLang="en-US" sz="2900" dirty="0" smtClean="0"/>
              <a:t>PugetSound.edu/CESevents:</a:t>
            </a:r>
            <a:endParaRPr lang="en-US" altLang="en-US" sz="2900" dirty="0"/>
          </a:p>
        </p:txBody>
      </p:sp>
      <p:graphicFrame>
        <p:nvGraphicFramePr>
          <p:cNvPr id="11" name="Table 10"/>
          <p:cNvGraphicFramePr>
            <a:graphicFrameLocks noGrp="1"/>
          </p:cNvGraphicFramePr>
          <p:nvPr>
            <p:extLst>
              <p:ext uri="{D42A27DB-BD31-4B8C-83A1-F6EECF244321}">
                <p14:modId xmlns:p14="http://schemas.microsoft.com/office/powerpoint/2010/main" val="1957669125"/>
              </p:ext>
            </p:extLst>
          </p:nvPr>
        </p:nvGraphicFramePr>
        <p:xfrm>
          <a:off x="2346323" y="1899870"/>
          <a:ext cx="9327699" cy="1285240"/>
        </p:xfrm>
        <a:graphic>
          <a:graphicData uri="http://schemas.openxmlformats.org/drawingml/2006/table">
            <a:tbl>
              <a:tblPr firstRow="1" bandRow="1">
                <a:tableStyleId>{5C22544A-7EE6-4342-B048-85BDC9FD1C3A}</a:tableStyleId>
              </a:tblPr>
              <a:tblGrid>
                <a:gridCol w="9327699">
                  <a:extLst>
                    <a:ext uri="{9D8B030D-6E8A-4147-A177-3AD203B41FA5}">
                      <a16:colId xmlns:a16="http://schemas.microsoft.com/office/drawing/2014/main" val="4210058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Office of Civilian Human Resources (OCHR) Silverdale     </a:t>
                      </a:r>
                      <a:r>
                        <a:rPr lang="en-US" b="1" i="0" dirty="0" smtClean="0">
                          <a:solidFill>
                            <a:srgbClr val="A7353A"/>
                          </a:solidFill>
                        </a:rPr>
                        <a:t>Hiring: </a:t>
                      </a:r>
                      <a:r>
                        <a:rPr lang="en-US" b="0" i="0" dirty="0" smtClean="0">
                          <a:solidFill>
                            <a:srgbClr val="A7353A"/>
                          </a:solidFill>
                        </a:rPr>
                        <a:t>Human Resources Specialist</a:t>
                      </a:r>
                      <a:endParaRPr lang="en-US" dirty="0">
                        <a:solidFill>
                          <a:srgbClr val="1C355E"/>
                        </a:solidFill>
                      </a:endParaRPr>
                    </a:p>
                  </a:txBody>
                  <a:tcPr>
                    <a:solidFill>
                      <a:schemeClr val="bg1"/>
                    </a:solidFill>
                  </a:tcPr>
                </a:tc>
                <a:extLst>
                  <a:ext uri="{0D108BD9-81ED-4DB2-BD59-A6C34878D82A}">
                    <a16:rowId xmlns:a16="http://schemas.microsoft.com/office/drawing/2014/main" val="1671370354"/>
                  </a:ext>
                </a:extLst>
              </a:tr>
              <a:tr h="741680">
                <a:tc>
                  <a:txBody>
                    <a:bodyPr/>
                    <a:lstStyle/>
                    <a:p>
                      <a:r>
                        <a:rPr lang="en-US" b="1" dirty="0" smtClean="0">
                          <a:solidFill>
                            <a:srgbClr val="1C355E"/>
                          </a:solidFill>
                        </a:rPr>
                        <a:t>About: </a:t>
                      </a:r>
                      <a:r>
                        <a:rPr lang="en-US" b="0" dirty="0" smtClean="0">
                          <a:solidFill>
                            <a:srgbClr val="1C355E"/>
                          </a:solidFill>
                        </a:rPr>
                        <a:t>The OCHR Operations Center services 52,000 Department of the Navy and Department </a:t>
                      </a:r>
                      <a:br>
                        <a:rPr lang="en-US" b="0" dirty="0" smtClean="0">
                          <a:solidFill>
                            <a:srgbClr val="1C355E"/>
                          </a:solidFill>
                        </a:rPr>
                      </a:br>
                      <a:r>
                        <a:rPr lang="en-US" b="0" dirty="0" smtClean="0">
                          <a:solidFill>
                            <a:srgbClr val="1C355E"/>
                          </a:solidFill>
                        </a:rPr>
                        <a:t>of Defense civilian employees. The</a:t>
                      </a:r>
                      <a:r>
                        <a:rPr lang="en-US" b="0" baseline="0" dirty="0" smtClean="0">
                          <a:solidFill>
                            <a:srgbClr val="1C355E"/>
                          </a:solidFill>
                        </a:rPr>
                        <a:t> OCHR</a:t>
                      </a:r>
                      <a:r>
                        <a:rPr lang="en-US" b="0" dirty="0" smtClean="0">
                          <a:solidFill>
                            <a:srgbClr val="1C355E"/>
                          </a:solidFill>
                        </a:rPr>
                        <a:t> delivers HR policies, programs, systems, and services </a:t>
                      </a:r>
                      <a:br>
                        <a:rPr lang="en-US" b="0" dirty="0" smtClean="0">
                          <a:solidFill>
                            <a:srgbClr val="1C355E"/>
                          </a:solidFill>
                        </a:rPr>
                      </a:br>
                      <a:r>
                        <a:rPr lang="en-US" b="0" dirty="0" smtClean="0">
                          <a:solidFill>
                            <a:srgbClr val="1C355E"/>
                          </a:solidFill>
                        </a:rPr>
                        <a:t>that ensure the civilian workforce is well-qualified, diverse, and flexible. </a:t>
                      </a:r>
                      <a:endParaRPr lang="en-US" b="0" i="1" dirty="0" smtClean="0">
                        <a:solidFill>
                          <a:srgbClr val="1C355E"/>
                        </a:solidFill>
                      </a:endParaRPr>
                    </a:p>
                  </a:txBody>
                  <a:tcPr>
                    <a:solidFill>
                      <a:schemeClr val="bg1"/>
                    </a:solidFill>
                  </a:tcPr>
                </a:tc>
                <a:extLst>
                  <a:ext uri="{0D108BD9-81ED-4DB2-BD59-A6C34878D82A}">
                    <a16:rowId xmlns:a16="http://schemas.microsoft.com/office/drawing/2014/main" val="1427083572"/>
                  </a:ext>
                </a:extLst>
              </a:tr>
            </a:tbl>
          </a:graphicData>
        </a:graphic>
      </p:graphicFrame>
      <p:grpSp>
        <p:nvGrpSpPr>
          <p:cNvPr id="12" name="Group 11"/>
          <p:cNvGrpSpPr/>
          <p:nvPr/>
        </p:nvGrpSpPr>
        <p:grpSpPr>
          <a:xfrm>
            <a:off x="319224" y="1615782"/>
            <a:ext cx="1877876" cy="1873562"/>
            <a:chOff x="8601075" y="2200274"/>
            <a:chExt cx="1582983" cy="1579346"/>
          </a:xfrm>
        </p:grpSpPr>
        <p:pic>
          <p:nvPicPr>
            <p:cNvPr id="15" name="Picture 14"/>
            <p:cNvPicPr>
              <a:picLocks noChangeAspect="1"/>
            </p:cNvPicPr>
            <p:nvPr/>
          </p:nvPicPr>
          <p:blipFill rotWithShape="1">
            <a:blip r:embed="rId3">
              <a:clrChange>
                <a:clrFrom>
                  <a:srgbClr val="25375D"/>
                </a:clrFrom>
                <a:clrTo>
                  <a:srgbClr val="25375D">
                    <a:alpha val="0"/>
                  </a:srgbClr>
                </a:clrTo>
              </a:clrChange>
              <a:extLst>
                <a:ext uri="{28A0092B-C50C-407E-A947-70E740481C1C}">
                  <a14:useLocalDpi xmlns:a14="http://schemas.microsoft.com/office/drawing/2010/main" val="0"/>
                </a:ext>
              </a:extLst>
            </a:blip>
            <a:srcRect l="994" t="2762" r="57146" b="1690"/>
            <a:stretch/>
          </p:blipFill>
          <p:spPr>
            <a:xfrm>
              <a:off x="8660192" y="2251681"/>
              <a:ext cx="1433255" cy="1424047"/>
            </a:xfrm>
            <a:prstGeom prst="rect">
              <a:avLst/>
            </a:prstGeom>
          </p:spPr>
        </p:pic>
        <p:sp>
          <p:nvSpPr>
            <p:cNvPr id="20" name="Oval 19"/>
            <p:cNvSpPr/>
            <p:nvPr/>
          </p:nvSpPr>
          <p:spPr>
            <a:xfrm>
              <a:off x="8601075" y="2200275"/>
              <a:ext cx="223838"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9895388" y="2200274"/>
              <a:ext cx="257175" cy="271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601075" y="3487836"/>
              <a:ext cx="261938" cy="239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878302" y="3447127"/>
              <a:ext cx="305756" cy="332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l="33086" t="11070" r="33580" b="10321"/>
          <a:stretch/>
        </p:blipFill>
        <p:spPr>
          <a:xfrm>
            <a:off x="469103" y="3788095"/>
            <a:ext cx="1480346" cy="1832809"/>
          </a:xfrm>
          <a:prstGeom prst="rect">
            <a:avLst/>
          </a:prstGeom>
        </p:spPr>
      </p:pic>
      <p:graphicFrame>
        <p:nvGraphicFramePr>
          <p:cNvPr id="28" name="Table 27"/>
          <p:cNvGraphicFramePr>
            <a:graphicFrameLocks noGrp="1"/>
          </p:cNvGraphicFramePr>
          <p:nvPr>
            <p:extLst>
              <p:ext uri="{D42A27DB-BD31-4B8C-83A1-F6EECF244321}">
                <p14:modId xmlns:p14="http://schemas.microsoft.com/office/powerpoint/2010/main" val="3114550393"/>
              </p:ext>
            </p:extLst>
          </p:nvPr>
        </p:nvGraphicFramePr>
        <p:xfrm>
          <a:off x="2089609" y="4186593"/>
          <a:ext cx="9074152" cy="1005840"/>
        </p:xfrm>
        <a:graphic>
          <a:graphicData uri="http://schemas.openxmlformats.org/drawingml/2006/table">
            <a:tbl>
              <a:tblPr firstRow="1" bandRow="1">
                <a:tableStyleId>{5C22544A-7EE6-4342-B048-85BDC9FD1C3A}</a:tableStyleId>
              </a:tblPr>
              <a:tblGrid>
                <a:gridCol w="9074152">
                  <a:extLst>
                    <a:ext uri="{9D8B030D-6E8A-4147-A177-3AD203B41FA5}">
                      <a16:colId xmlns:a16="http://schemas.microsoft.com/office/drawing/2014/main" val="42100583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Tacoma Police Department     </a:t>
                      </a:r>
                      <a:r>
                        <a:rPr lang="en-US" b="1" i="0" dirty="0" smtClean="0">
                          <a:solidFill>
                            <a:srgbClr val="A7353A"/>
                          </a:solidFill>
                        </a:rPr>
                        <a:t>Hiring: </a:t>
                      </a:r>
                      <a:r>
                        <a:rPr lang="en-US" b="0" i="0" dirty="0" smtClean="0">
                          <a:solidFill>
                            <a:srgbClr val="A7353A"/>
                          </a:solidFill>
                        </a:rPr>
                        <a:t>Police Officers who reflect the diversity of Tacoma</a:t>
                      </a:r>
                      <a:endParaRPr lang="en-US" i="0" dirty="0" smtClean="0">
                        <a:solidFill>
                          <a:srgbClr val="1C355E"/>
                        </a:solidFill>
                      </a:endParaRPr>
                    </a:p>
                  </a:txBody>
                  <a:tcPr>
                    <a:solidFill>
                      <a:schemeClr val="bg1"/>
                    </a:solidFill>
                  </a:tcPr>
                </a:tc>
                <a:extLst>
                  <a:ext uri="{0D108BD9-81ED-4DB2-BD59-A6C34878D82A}">
                    <a16:rowId xmlns:a16="http://schemas.microsoft.com/office/drawing/2014/main" val="1671370354"/>
                  </a:ext>
                </a:extLst>
              </a:tr>
              <a:tr h="370840">
                <a:tc>
                  <a:txBody>
                    <a:bodyPr/>
                    <a:lstStyle/>
                    <a:p>
                      <a:r>
                        <a:rPr lang="en-US" b="1" dirty="0" smtClean="0">
                          <a:solidFill>
                            <a:srgbClr val="1C355E"/>
                          </a:solidFill>
                        </a:rPr>
                        <a:t>About: </a:t>
                      </a:r>
                      <a:r>
                        <a:rPr lang="en-US" b="0" dirty="0" smtClean="0">
                          <a:solidFill>
                            <a:srgbClr val="1C355E"/>
                          </a:solidFill>
                        </a:rPr>
                        <a:t>The Tacoma Police Department is on a mission to reflect and protect our community. </a:t>
                      </a:r>
                      <a:br>
                        <a:rPr lang="en-US" b="0" dirty="0" smtClean="0">
                          <a:solidFill>
                            <a:srgbClr val="1C355E"/>
                          </a:solidFill>
                        </a:rPr>
                      </a:br>
                      <a:r>
                        <a:rPr lang="en-US" b="0" dirty="0" smtClean="0">
                          <a:solidFill>
                            <a:srgbClr val="1C355E"/>
                          </a:solidFill>
                        </a:rPr>
                        <a:t>They are actively working to find and hire officers who reflect the diversity of Tacoma. </a:t>
                      </a:r>
                    </a:p>
                  </a:txBody>
                  <a:tcPr>
                    <a:solidFill>
                      <a:schemeClr val="bg1"/>
                    </a:solidFill>
                  </a:tcPr>
                </a:tc>
                <a:extLst>
                  <a:ext uri="{0D108BD9-81ED-4DB2-BD59-A6C34878D82A}">
                    <a16:rowId xmlns:a16="http://schemas.microsoft.com/office/drawing/2014/main" val="1427083572"/>
                  </a:ext>
                </a:extLst>
              </a:tr>
            </a:tbl>
          </a:graphicData>
        </a:graphic>
      </p:graphicFrame>
      <p:sp>
        <p:nvSpPr>
          <p:cNvPr id="16" name="TextBox 15"/>
          <p:cNvSpPr txBox="1"/>
          <p:nvPr/>
        </p:nvSpPr>
        <p:spPr>
          <a:xfrm>
            <a:off x="4012" y="0"/>
            <a:ext cx="12192000" cy="1015663"/>
          </a:xfrm>
          <a:prstGeom prst="rect">
            <a:avLst/>
          </a:prstGeom>
          <a:solidFill>
            <a:srgbClr val="1C355E"/>
          </a:solidFill>
        </p:spPr>
        <p:txBody>
          <a:bodyPr wrap="square" lIns="91440" tIns="274320" bIns="274320" rtlCol="0" anchor="ctr" anchorCtr="0">
            <a:spAutoFit/>
          </a:bodyPr>
          <a:lstStyle/>
          <a:p>
            <a:pPr algn="ctr"/>
            <a:r>
              <a:rPr lang="en-US" sz="3000" i="1" dirty="0">
                <a:solidFill>
                  <a:schemeClr val="bg1"/>
                </a:solidFill>
              </a:rPr>
              <a:t>Interested in working with </a:t>
            </a:r>
            <a:r>
              <a:rPr lang="en-US" sz="3000" i="1" dirty="0" smtClean="0">
                <a:solidFill>
                  <a:schemeClr val="bg1"/>
                </a:solidFill>
              </a:rPr>
              <a:t>federal </a:t>
            </a:r>
            <a:r>
              <a:rPr lang="en-US" sz="3000" i="1" dirty="0">
                <a:solidFill>
                  <a:schemeClr val="bg1"/>
                </a:solidFill>
              </a:rPr>
              <a:t>or city government agencies? Try these!</a:t>
            </a:r>
          </a:p>
        </p:txBody>
      </p:sp>
    </p:spTree>
    <p:extLst>
      <p:ext uri="{BB962C8B-B14F-4D97-AF65-F5344CB8AC3E}">
        <p14:creationId xmlns:p14="http://schemas.microsoft.com/office/powerpoint/2010/main" val="129538315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343822" y="6172873"/>
            <a:ext cx="612775" cy="612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 name="TextBox 18"/>
          <p:cNvSpPr txBox="1"/>
          <p:nvPr/>
        </p:nvSpPr>
        <p:spPr>
          <a:xfrm>
            <a:off x="4012" y="6176049"/>
            <a:ext cx="11675718" cy="553998"/>
          </a:xfrm>
          <a:prstGeom prst="rect">
            <a:avLst/>
          </a:prstGeom>
          <a:noFill/>
        </p:spPr>
        <p:txBody>
          <a:bodyPr wrap="square" rtlCol="0">
            <a:spAutoFit/>
          </a:bodyPr>
          <a:lstStyle/>
          <a:p>
            <a:pPr algn="ctr"/>
            <a:r>
              <a:rPr lang="en-US" sz="2900" b="1" i="1" dirty="0" smtClean="0">
                <a:solidFill>
                  <a:srgbClr val="A7353A"/>
                </a:solidFill>
              </a:rPr>
              <a:t>Check the event on Handshake for details!  </a:t>
            </a:r>
            <a:r>
              <a:rPr lang="en-US" altLang="en-US" sz="2900" dirty="0" smtClean="0"/>
              <a:t>PugetSound.edu/CESevents:</a:t>
            </a:r>
            <a:endParaRPr lang="en-US" altLang="en-US" sz="2900" dirty="0"/>
          </a:p>
        </p:txBody>
      </p:sp>
      <p:graphicFrame>
        <p:nvGraphicFramePr>
          <p:cNvPr id="13" name="Table 12"/>
          <p:cNvGraphicFramePr>
            <a:graphicFrameLocks noGrp="1"/>
          </p:cNvGraphicFramePr>
          <p:nvPr>
            <p:extLst>
              <p:ext uri="{D42A27DB-BD31-4B8C-83A1-F6EECF244321}">
                <p14:modId xmlns:p14="http://schemas.microsoft.com/office/powerpoint/2010/main" val="3260988595"/>
              </p:ext>
            </p:extLst>
          </p:nvPr>
        </p:nvGraphicFramePr>
        <p:xfrm>
          <a:off x="2952750" y="1879995"/>
          <a:ext cx="9124950" cy="1833880"/>
        </p:xfrm>
        <a:graphic>
          <a:graphicData uri="http://schemas.openxmlformats.org/drawingml/2006/table">
            <a:tbl>
              <a:tblPr firstRow="1" bandRow="1">
                <a:tableStyleId>{5C22544A-7EE6-4342-B048-85BDC9FD1C3A}</a:tableStyleId>
              </a:tblPr>
              <a:tblGrid>
                <a:gridCol w="9124950">
                  <a:extLst>
                    <a:ext uri="{9D8B030D-6E8A-4147-A177-3AD203B41FA5}">
                      <a16:colId xmlns:a16="http://schemas.microsoft.com/office/drawing/2014/main" val="4210058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University of Puget Sound     </a:t>
                      </a:r>
                      <a:r>
                        <a:rPr lang="en-US" b="1" i="0" dirty="0" smtClean="0">
                          <a:solidFill>
                            <a:srgbClr val="A7353A"/>
                          </a:solidFill>
                        </a:rPr>
                        <a:t>Hiring: </a:t>
                      </a:r>
                      <a:r>
                        <a:rPr lang="en-US" b="0" i="0" dirty="0" smtClean="0">
                          <a:solidFill>
                            <a:srgbClr val="A7353A"/>
                          </a:solidFill>
                        </a:rPr>
                        <a:t>Various </a:t>
                      </a:r>
                      <a:r>
                        <a:rPr lang="en-US" b="0" i="0" baseline="0" dirty="0" smtClean="0">
                          <a:solidFill>
                            <a:srgbClr val="A7353A"/>
                          </a:solidFill>
                        </a:rPr>
                        <a:t>full-time, part-time, and temporary jobs</a:t>
                      </a:r>
                      <a:endParaRPr lang="en-US" b="0" dirty="0">
                        <a:solidFill>
                          <a:srgbClr val="1C355E"/>
                        </a:solidFill>
                      </a:endParaRPr>
                    </a:p>
                  </a:txBody>
                  <a:tcPr>
                    <a:solidFill>
                      <a:schemeClr val="bg1"/>
                    </a:solidFill>
                  </a:tcPr>
                </a:tc>
                <a:extLst>
                  <a:ext uri="{0D108BD9-81ED-4DB2-BD59-A6C34878D82A}">
                    <a16:rowId xmlns:a16="http://schemas.microsoft.com/office/drawing/2014/main" val="1671370354"/>
                  </a:ext>
                </a:extLst>
              </a:tr>
              <a:tr h="741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1C355E"/>
                          </a:solidFill>
                        </a:rPr>
                        <a:t>About: </a:t>
                      </a:r>
                      <a:r>
                        <a:rPr lang="en-US" b="0" dirty="0" smtClean="0">
                          <a:solidFill>
                            <a:srgbClr val="1C355E"/>
                          </a:solidFill>
                        </a:rPr>
                        <a:t>Puget Sound is a leading national liberal arts and sciences university, preparing students for success since 1888. </a:t>
                      </a:r>
                      <a:r>
                        <a:rPr lang="en-US" b="0" i="1" dirty="0" smtClean="0">
                          <a:solidFill>
                            <a:srgbClr val="1C355E"/>
                          </a:solidFill>
                        </a:rPr>
                        <a:t>CES says: “The university</a:t>
                      </a:r>
                      <a:r>
                        <a:rPr lang="en-US" b="0" i="1" baseline="0" dirty="0" smtClean="0">
                          <a:solidFill>
                            <a:srgbClr val="1C355E"/>
                          </a:solidFill>
                        </a:rPr>
                        <a:t> </a:t>
                      </a:r>
                      <a:r>
                        <a:rPr lang="en-US" b="0" i="1" dirty="0" smtClean="0">
                          <a:solidFill>
                            <a:srgbClr val="1C355E"/>
                          </a:solidFill>
                        </a:rPr>
                        <a:t>is like a small,</a:t>
                      </a:r>
                      <a:r>
                        <a:rPr lang="en-US" b="0" i="1" baseline="0" dirty="0" smtClean="0">
                          <a:solidFill>
                            <a:srgbClr val="1C355E"/>
                          </a:solidFill>
                        </a:rPr>
                        <a:t> self-sufficient city. Puget Sound hires a wide range of staff members to provide services, maintain facilities, lead the campus </a:t>
                      </a:r>
                      <a:r>
                        <a:rPr lang="en-US" b="0" i="1" dirty="0" smtClean="0">
                          <a:solidFill>
                            <a:srgbClr val="1C355E"/>
                          </a:solidFill>
                        </a:rPr>
                        <a:t>community, and</a:t>
                      </a:r>
                      <a:r>
                        <a:rPr lang="en-US" b="0" i="1" baseline="0" dirty="0" smtClean="0">
                          <a:solidFill>
                            <a:srgbClr val="1C355E"/>
                          </a:solidFill>
                        </a:rPr>
                        <a:t> otherwise support the university mission</a:t>
                      </a:r>
                      <a:r>
                        <a:rPr lang="en-US" b="0" i="1" dirty="0" smtClean="0">
                          <a:solidFill>
                            <a:srgbClr val="1C355E"/>
                          </a:solidFill>
                        </a:rPr>
                        <a:t>.</a:t>
                      </a:r>
                      <a:r>
                        <a:rPr lang="en-US" b="0" i="1" baseline="0" dirty="0" smtClean="0">
                          <a:solidFill>
                            <a:srgbClr val="1C355E"/>
                          </a:solidFill>
                        </a:rPr>
                        <a:t> Puget Sound recognizes the talent </a:t>
                      </a:r>
                      <a:br>
                        <a:rPr lang="en-US" b="0" i="1" baseline="0" dirty="0" smtClean="0">
                          <a:solidFill>
                            <a:srgbClr val="1C355E"/>
                          </a:solidFill>
                        </a:rPr>
                      </a:br>
                      <a:r>
                        <a:rPr lang="en-US" b="0" i="1" baseline="0" dirty="0" smtClean="0">
                          <a:solidFill>
                            <a:srgbClr val="1C355E"/>
                          </a:solidFill>
                        </a:rPr>
                        <a:t>of Logger students and seeks to recruit you for professional staff roles after you graduate.”</a:t>
                      </a:r>
                      <a:r>
                        <a:rPr lang="en-US" b="0" i="1" dirty="0" smtClean="0">
                          <a:solidFill>
                            <a:srgbClr val="1C355E"/>
                          </a:solidFill>
                        </a:rPr>
                        <a:t> </a:t>
                      </a:r>
                    </a:p>
                  </a:txBody>
                  <a:tcPr>
                    <a:solidFill>
                      <a:schemeClr val="bg1"/>
                    </a:solidFill>
                  </a:tcPr>
                </a:tc>
                <a:extLst>
                  <a:ext uri="{0D108BD9-81ED-4DB2-BD59-A6C34878D82A}">
                    <a16:rowId xmlns:a16="http://schemas.microsoft.com/office/drawing/2014/main" val="1427083572"/>
                  </a:ext>
                </a:extLst>
              </a:tr>
            </a:tbl>
          </a:graphicData>
        </a:graphic>
      </p:graphicFrame>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68" y="2409160"/>
            <a:ext cx="2398707" cy="639655"/>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2641555770"/>
              </p:ext>
            </p:extLst>
          </p:nvPr>
        </p:nvGraphicFramePr>
        <p:xfrm>
          <a:off x="2451099" y="4202179"/>
          <a:ext cx="8318501" cy="1005840"/>
        </p:xfrm>
        <a:graphic>
          <a:graphicData uri="http://schemas.openxmlformats.org/drawingml/2006/table">
            <a:tbl>
              <a:tblPr firstRow="1" bandRow="1">
                <a:tableStyleId>{5C22544A-7EE6-4342-B048-85BDC9FD1C3A}</a:tableStyleId>
              </a:tblPr>
              <a:tblGrid>
                <a:gridCol w="8318501">
                  <a:extLst>
                    <a:ext uri="{9D8B030D-6E8A-4147-A177-3AD203B41FA5}">
                      <a16:colId xmlns:a16="http://schemas.microsoft.com/office/drawing/2014/main" val="42100583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Port of Tacoma     </a:t>
                      </a:r>
                      <a:r>
                        <a:rPr lang="en-US" b="1" i="0" dirty="0" smtClean="0">
                          <a:solidFill>
                            <a:srgbClr val="A7353A"/>
                          </a:solidFill>
                        </a:rPr>
                        <a:t>Hiring: </a:t>
                      </a:r>
                      <a:r>
                        <a:rPr lang="en-US" b="0" i="0" dirty="0" smtClean="0">
                          <a:solidFill>
                            <a:srgbClr val="A7353A"/>
                          </a:solidFill>
                        </a:rPr>
                        <a:t>Various </a:t>
                      </a:r>
                      <a:r>
                        <a:rPr lang="en-US" b="0" i="0" baseline="0" dirty="0" smtClean="0">
                          <a:solidFill>
                            <a:srgbClr val="A7353A"/>
                          </a:solidFill>
                        </a:rPr>
                        <a:t>full-time and part-time jobs</a:t>
                      </a:r>
                      <a:endParaRPr lang="en-US" b="0" dirty="0">
                        <a:solidFill>
                          <a:srgbClr val="1C355E"/>
                        </a:solidFill>
                      </a:endParaRPr>
                    </a:p>
                  </a:txBody>
                  <a:tcPr>
                    <a:solidFill>
                      <a:schemeClr val="bg1"/>
                    </a:solidFill>
                  </a:tcPr>
                </a:tc>
                <a:extLst>
                  <a:ext uri="{0D108BD9-81ED-4DB2-BD59-A6C34878D82A}">
                    <a16:rowId xmlns:a16="http://schemas.microsoft.com/office/drawing/2014/main" val="1671370354"/>
                  </a:ext>
                </a:extLst>
              </a:tr>
              <a:tr h="370840">
                <a:tc>
                  <a:txBody>
                    <a:bodyPr/>
                    <a:lstStyle/>
                    <a:p>
                      <a:r>
                        <a:rPr lang="en-US" b="1" dirty="0" smtClean="0">
                          <a:solidFill>
                            <a:srgbClr val="1C355E"/>
                          </a:solidFill>
                        </a:rPr>
                        <a:t>About: </a:t>
                      </a:r>
                      <a:r>
                        <a:rPr lang="en-US" b="0" dirty="0" smtClean="0">
                          <a:solidFill>
                            <a:srgbClr val="1C355E"/>
                          </a:solidFill>
                        </a:rPr>
                        <a:t>The</a:t>
                      </a:r>
                      <a:r>
                        <a:rPr lang="en-US" b="0" baseline="0" dirty="0" smtClean="0">
                          <a:solidFill>
                            <a:srgbClr val="1C355E"/>
                          </a:solidFill>
                        </a:rPr>
                        <a:t> Port of Tacoma is</a:t>
                      </a:r>
                      <a:r>
                        <a:rPr lang="en-US" b="0" dirty="0" smtClean="0">
                          <a:solidFill>
                            <a:srgbClr val="1C355E"/>
                          </a:solidFill>
                        </a:rPr>
                        <a:t> among the largest container ports in North America, </a:t>
                      </a:r>
                      <a:br>
                        <a:rPr lang="en-US" b="0" dirty="0" smtClean="0">
                          <a:solidFill>
                            <a:srgbClr val="1C355E"/>
                          </a:solidFill>
                        </a:rPr>
                      </a:br>
                      <a:r>
                        <a:rPr lang="en-US" b="0" dirty="0" smtClean="0">
                          <a:solidFill>
                            <a:srgbClr val="1C355E"/>
                          </a:solidFill>
                        </a:rPr>
                        <a:t>and a major center for autos, bulk, breakbulk and heavy-lift cargoes.</a:t>
                      </a:r>
                      <a:endParaRPr lang="en-US" b="0" i="1" dirty="0" smtClean="0">
                        <a:solidFill>
                          <a:srgbClr val="1C355E"/>
                        </a:solidFill>
                      </a:endParaRPr>
                    </a:p>
                  </a:txBody>
                  <a:tcPr>
                    <a:solidFill>
                      <a:schemeClr val="bg1"/>
                    </a:solidFill>
                  </a:tcPr>
                </a:tc>
                <a:extLst>
                  <a:ext uri="{0D108BD9-81ED-4DB2-BD59-A6C34878D82A}">
                    <a16:rowId xmlns:a16="http://schemas.microsoft.com/office/drawing/2014/main" val="1427083572"/>
                  </a:ext>
                </a:extLst>
              </a:tr>
            </a:tbl>
          </a:graphicData>
        </a:graphic>
      </p:graphicFrame>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278" y="4084975"/>
            <a:ext cx="1868338" cy="1038587"/>
          </a:xfrm>
          <a:prstGeom prst="rect">
            <a:avLst/>
          </a:prstGeom>
        </p:spPr>
      </p:pic>
      <p:sp>
        <p:nvSpPr>
          <p:cNvPr id="11" name="TextBox 10"/>
          <p:cNvSpPr txBox="1"/>
          <p:nvPr/>
        </p:nvSpPr>
        <p:spPr>
          <a:xfrm>
            <a:off x="4012" y="0"/>
            <a:ext cx="12192000" cy="1015663"/>
          </a:xfrm>
          <a:prstGeom prst="rect">
            <a:avLst/>
          </a:prstGeom>
          <a:solidFill>
            <a:srgbClr val="1C355E"/>
          </a:solidFill>
        </p:spPr>
        <p:txBody>
          <a:bodyPr wrap="square" lIns="91440" tIns="274320" bIns="274320" rtlCol="0" anchor="ctr" anchorCtr="0">
            <a:spAutoFit/>
          </a:bodyPr>
          <a:lstStyle/>
          <a:p>
            <a:pPr algn="ctr"/>
            <a:r>
              <a:rPr lang="en-US" sz="3000" i="1" dirty="0">
                <a:solidFill>
                  <a:schemeClr val="bg1"/>
                </a:solidFill>
              </a:rPr>
              <a:t>Looking for organizations that are hiring for a wide range of roles? Try these!</a:t>
            </a:r>
          </a:p>
        </p:txBody>
      </p:sp>
    </p:spTree>
    <p:extLst>
      <p:ext uri="{BB962C8B-B14F-4D97-AF65-F5344CB8AC3E}">
        <p14:creationId xmlns:p14="http://schemas.microsoft.com/office/powerpoint/2010/main" val="382478200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 t="12512" r="6" b="2346"/>
          <a:stretch/>
        </p:blipFill>
        <p:spPr bwMode="auto">
          <a:xfrm>
            <a:off x="-167972" y="-133350"/>
            <a:ext cx="12359971" cy="700881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6"/>
          <p:cNvSpPr txBox="1">
            <a:spLocks noChangeArrowheads="1"/>
          </p:cNvSpPr>
          <p:nvPr/>
        </p:nvSpPr>
        <p:spPr bwMode="auto">
          <a:xfrm>
            <a:off x="6179060" y="6180559"/>
            <a:ext cx="6012940" cy="4159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smtClean="0">
                <a:ln>
                  <a:noFill/>
                </a:ln>
                <a:solidFill>
                  <a:srgbClr val="FFFFFF"/>
                </a:solidFill>
                <a:effectLst/>
                <a:latin typeface="Arial" panose="020B0604020202020204" pitchFamily="34" charset="0"/>
              </a:rPr>
              <a:t>BTW, remember to breathe! #</a:t>
            </a:r>
            <a:r>
              <a:rPr kumimoji="0" lang="en-US" altLang="en-US" sz="2100" b="0" i="0" u="none" strike="noStrike" cap="none" normalizeH="0" baseline="0" dirty="0" err="1" smtClean="0">
                <a:ln>
                  <a:noFill/>
                </a:ln>
                <a:solidFill>
                  <a:srgbClr val="FFFFFF"/>
                </a:solidFill>
                <a:effectLst/>
                <a:latin typeface="Arial" panose="020B0604020202020204" pitchFamily="34" charset="0"/>
              </a:rPr>
              <a:t>MomentOfZen</a:t>
            </a:r>
            <a:endParaRPr kumimoji="0" lang="en-US" altLang="en-US" sz="21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82577103"/>
      </p:ext>
    </p:extLst>
  </p:cSld>
  <p:clrMapOvr>
    <a:masterClrMapping/>
  </p:clrMapOvr>
  <mc:AlternateContent xmlns:mc="http://schemas.openxmlformats.org/markup-compatibility/2006" xmlns:p14="http://schemas.microsoft.com/office/powerpoint/2010/main">
    <mc:Choice Requires="p14">
      <p:transition spd="slow" p14:dur="1500" advClick="0" advTm="20000">
        <p:fade/>
      </p:transition>
    </mc:Choice>
    <mc:Fallback xmlns="">
      <p:transition spd="slow" advClick="0" advTm="2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7584" y="2107514"/>
            <a:ext cx="1329971" cy="1329971"/>
          </a:xfrm>
          <a:prstGeom prst="rect">
            <a:avLst/>
          </a:prstGeom>
        </p:spPr>
      </p:pic>
      <p:sp>
        <p:nvSpPr>
          <p:cNvPr id="10" name="TextBox 9"/>
          <p:cNvSpPr txBox="1"/>
          <p:nvPr/>
        </p:nvSpPr>
        <p:spPr>
          <a:xfrm>
            <a:off x="0" y="-3894"/>
            <a:ext cx="12192000" cy="584775"/>
          </a:xfrm>
          <a:prstGeom prst="rect">
            <a:avLst/>
          </a:prstGeom>
          <a:solidFill>
            <a:srgbClr val="1C355E"/>
          </a:solidFill>
        </p:spPr>
        <p:txBody>
          <a:bodyPr wrap="square" rtlCol="0">
            <a:spAutoFit/>
          </a:bodyPr>
          <a:lstStyle/>
          <a:p>
            <a:pPr algn="ctr"/>
            <a:r>
              <a:rPr lang="en-US" sz="3200" dirty="0" smtClean="0">
                <a:solidFill>
                  <a:schemeClr val="bg1"/>
                </a:solidFill>
              </a:rPr>
              <a:t>Looking for </a:t>
            </a:r>
            <a:r>
              <a:rPr lang="en-US" sz="3200" b="1" dirty="0" smtClean="0">
                <a:solidFill>
                  <a:schemeClr val="bg1"/>
                </a:solidFill>
              </a:rPr>
              <a:t>industry </a:t>
            </a:r>
            <a:r>
              <a:rPr lang="en-US" sz="3200" b="1" dirty="0">
                <a:solidFill>
                  <a:schemeClr val="bg1"/>
                </a:solidFill>
              </a:rPr>
              <a:t>roles </a:t>
            </a:r>
            <a:r>
              <a:rPr lang="en-US" sz="3200" dirty="0">
                <a:solidFill>
                  <a:schemeClr val="bg1"/>
                </a:solidFill>
              </a:rPr>
              <a:t>or </a:t>
            </a:r>
            <a:r>
              <a:rPr lang="en-US" sz="3200" b="1" dirty="0">
                <a:solidFill>
                  <a:schemeClr val="bg1"/>
                </a:solidFill>
              </a:rPr>
              <a:t>training programs</a:t>
            </a:r>
            <a:r>
              <a:rPr lang="en-US" sz="3200" dirty="0">
                <a:solidFill>
                  <a:schemeClr val="bg1"/>
                </a:solidFill>
              </a:rPr>
              <a:t>? Check these out:</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608" y="1975103"/>
            <a:ext cx="4130163" cy="183562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5957" y="5349290"/>
            <a:ext cx="3073480" cy="573078"/>
          </a:xfrm>
          <a:prstGeom prst="rect">
            <a:avLst/>
          </a:prstGeom>
        </p:spPr>
      </p:pic>
      <p:pic>
        <p:nvPicPr>
          <p:cNvPr id="15" name="Picture 14"/>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0740" b="27778"/>
          <a:stretch/>
        </p:blipFill>
        <p:spPr>
          <a:xfrm>
            <a:off x="4311757" y="960004"/>
            <a:ext cx="3783502" cy="882818"/>
          </a:xfrm>
          <a:prstGeom prst="rect">
            <a:avLst/>
          </a:prstGeom>
        </p:spPr>
      </p:pic>
      <p:grpSp>
        <p:nvGrpSpPr>
          <p:cNvPr id="2" name="Group 1"/>
          <p:cNvGrpSpPr/>
          <p:nvPr/>
        </p:nvGrpSpPr>
        <p:grpSpPr>
          <a:xfrm>
            <a:off x="541743" y="1241045"/>
            <a:ext cx="4512056" cy="4512056"/>
            <a:chOff x="3604260" y="1241045"/>
            <a:chExt cx="4512056" cy="4512056"/>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7466" y="1875888"/>
              <a:ext cx="3643922" cy="3643922"/>
            </a:xfrm>
            <a:prstGeom prst="rect">
              <a:avLst/>
            </a:prstGeom>
          </p:spPr>
        </p:pic>
        <p:sp>
          <p:nvSpPr>
            <p:cNvPr id="8" name="Oval 7"/>
            <p:cNvSpPr>
              <a:spLocks noChangeAspect="1"/>
            </p:cNvSpPr>
            <p:nvPr/>
          </p:nvSpPr>
          <p:spPr>
            <a:xfrm>
              <a:off x="3604260" y="1241045"/>
              <a:ext cx="4512056" cy="4512056"/>
            </a:xfrm>
            <a:prstGeom prst="ellipse">
              <a:avLst/>
            </a:prstGeom>
            <a:noFill/>
            <a:ln w="76200">
              <a:solidFill>
                <a:srgbClr val="1C3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3829" y="1487960"/>
              <a:ext cx="1419599" cy="603661"/>
            </a:xfrm>
            <a:prstGeom prst="rect">
              <a:avLst/>
            </a:prstGeom>
          </p:spPr>
        </p:pic>
      </p:grpSp>
      <p:pic>
        <p:nvPicPr>
          <p:cNvPr id="24" name="Picture 7"/>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1343822" y="6172873"/>
            <a:ext cx="612775" cy="612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5" name="TextBox 24"/>
          <p:cNvSpPr txBox="1"/>
          <p:nvPr/>
        </p:nvSpPr>
        <p:spPr>
          <a:xfrm>
            <a:off x="4012" y="6176049"/>
            <a:ext cx="11675718" cy="553998"/>
          </a:xfrm>
          <a:prstGeom prst="rect">
            <a:avLst/>
          </a:prstGeom>
          <a:noFill/>
        </p:spPr>
        <p:txBody>
          <a:bodyPr wrap="square" rtlCol="0">
            <a:spAutoFit/>
          </a:bodyPr>
          <a:lstStyle/>
          <a:p>
            <a:pPr algn="ctr"/>
            <a:r>
              <a:rPr lang="en-US" sz="2900" b="1" i="1" dirty="0" smtClean="0">
                <a:solidFill>
                  <a:srgbClr val="A7353A"/>
                </a:solidFill>
              </a:rPr>
              <a:t>Check the event on Handshake for details!  </a:t>
            </a:r>
            <a:r>
              <a:rPr lang="en-US" altLang="en-US" sz="2900" dirty="0" smtClean="0"/>
              <a:t>PugetSound.edu/CESevents:</a:t>
            </a:r>
            <a:endParaRPr lang="en-US" altLang="en-US" sz="29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79459" y="5329814"/>
            <a:ext cx="3051544" cy="481572"/>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10187" y="765178"/>
            <a:ext cx="1968630" cy="1094338"/>
          </a:xfrm>
          <a:prstGeom prst="rect">
            <a:avLst/>
          </a:prstGeom>
        </p:spPr>
      </p:pic>
      <p:pic>
        <p:nvPicPr>
          <p:cNvPr id="17" name="Picture 16"/>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3484" t="7237" r="4346" b="7821"/>
          <a:stretch/>
        </p:blipFill>
        <p:spPr>
          <a:xfrm>
            <a:off x="8095259" y="3810730"/>
            <a:ext cx="2483558" cy="1288346"/>
          </a:xfrm>
          <a:prstGeom prst="rect">
            <a:avLst/>
          </a:prstGeom>
        </p:spPr>
      </p:pic>
      <p:pic>
        <p:nvPicPr>
          <p:cNvPr id="19" name="Picture 18"/>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07005" y="3437485"/>
            <a:ext cx="1747222" cy="1747222"/>
          </a:xfrm>
          <a:prstGeom prst="rect">
            <a:avLst/>
          </a:prstGeom>
        </p:spPr>
      </p:pic>
      <p:sp>
        <p:nvSpPr>
          <p:cNvPr id="20" name="TextBox 8"/>
          <p:cNvSpPr txBox="1"/>
          <p:nvPr/>
        </p:nvSpPr>
        <p:spPr>
          <a:xfrm flipH="1">
            <a:off x="1499519" y="4283430"/>
            <a:ext cx="2468880" cy="446276"/>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300" b="1" dirty="0" smtClean="0">
                <a:solidFill>
                  <a:srgbClr val="1C355E"/>
                </a:solidFill>
              </a:rPr>
              <a:t>Thursday, Feb. 16</a:t>
            </a:r>
            <a:endParaRPr lang="en-US" sz="2300" b="1" dirty="0">
              <a:solidFill>
                <a:srgbClr val="1C355E"/>
              </a:solidFill>
            </a:endParaRPr>
          </a:p>
        </p:txBody>
      </p:sp>
    </p:spTree>
    <p:extLst>
      <p:ext uri="{BB962C8B-B14F-4D97-AF65-F5344CB8AC3E}">
        <p14:creationId xmlns:p14="http://schemas.microsoft.com/office/powerpoint/2010/main" val="143511256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15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150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15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1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1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1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5280" y="4752330"/>
            <a:ext cx="1415198" cy="1222794"/>
          </a:xfrm>
          <a:prstGeom prst="rect">
            <a:avLst/>
          </a:prstGeom>
        </p:spPr>
      </p:pic>
      <p:sp>
        <p:nvSpPr>
          <p:cNvPr id="10" name="TextBox 9"/>
          <p:cNvSpPr txBox="1"/>
          <p:nvPr/>
        </p:nvSpPr>
        <p:spPr>
          <a:xfrm>
            <a:off x="0" y="-3894"/>
            <a:ext cx="12192000" cy="584775"/>
          </a:xfrm>
          <a:prstGeom prst="rect">
            <a:avLst/>
          </a:prstGeom>
          <a:solidFill>
            <a:srgbClr val="A7353A"/>
          </a:solidFill>
        </p:spPr>
        <p:txBody>
          <a:bodyPr wrap="square" rtlCol="0">
            <a:spAutoFit/>
          </a:bodyPr>
          <a:lstStyle/>
          <a:p>
            <a:pPr algn="ctr"/>
            <a:r>
              <a:rPr lang="en-US" sz="3200" dirty="0">
                <a:solidFill>
                  <a:schemeClr val="bg1"/>
                </a:solidFill>
              </a:rPr>
              <a:t>Interested in </a:t>
            </a:r>
            <a:r>
              <a:rPr lang="en-US" sz="3200" b="1" dirty="0">
                <a:solidFill>
                  <a:schemeClr val="bg1"/>
                </a:solidFill>
              </a:rPr>
              <a:t>government</a:t>
            </a:r>
            <a:r>
              <a:rPr lang="en-US" sz="3200" dirty="0">
                <a:solidFill>
                  <a:schemeClr val="bg1"/>
                </a:solidFill>
              </a:rPr>
              <a:t> or </a:t>
            </a:r>
            <a:r>
              <a:rPr lang="en-US" sz="3200" b="1" dirty="0">
                <a:solidFill>
                  <a:schemeClr val="bg1"/>
                </a:solidFill>
              </a:rPr>
              <a:t>nonprofit orgs</a:t>
            </a:r>
            <a:r>
              <a:rPr lang="en-US" sz="3200" dirty="0">
                <a:solidFill>
                  <a:schemeClr val="bg1"/>
                </a:solidFill>
              </a:rPr>
              <a:t>? Check these out: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228" y="3096805"/>
            <a:ext cx="1393762" cy="1380976"/>
          </a:xfrm>
          <a:prstGeom prst="rect">
            <a:avLst/>
          </a:prstGeom>
        </p:spPr>
      </p:pic>
      <p:pic>
        <p:nvPicPr>
          <p:cNvPr id="13" name="Picture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88072" y="3829526"/>
            <a:ext cx="3088685" cy="107506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8648" y="867873"/>
            <a:ext cx="2716562" cy="957476"/>
          </a:xfrm>
          <a:prstGeom prst="rect">
            <a:avLst/>
          </a:prstGeom>
        </p:spPr>
      </p:pic>
      <p:grpSp>
        <p:nvGrpSpPr>
          <p:cNvPr id="2" name="Group 1"/>
          <p:cNvGrpSpPr/>
          <p:nvPr/>
        </p:nvGrpSpPr>
        <p:grpSpPr>
          <a:xfrm>
            <a:off x="541741" y="1241045"/>
            <a:ext cx="4512056" cy="4512056"/>
            <a:chOff x="3604260" y="1241045"/>
            <a:chExt cx="4512056" cy="4512056"/>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7466" y="1875888"/>
              <a:ext cx="3643922" cy="3643922"/>
            </a:xfrm>
            <a:prstGeom prst="rect">
              <a:avLst/>
            </a:prstGeom>
          </p:spPr>
        </p:pic>
        <p:sp>
          <p:nvSpPr>
            <p:cNvPr id="8" name="Oval 7"/>
            <p:cNvSpPr>
              <a:spLocks noChangeAspect="1"/>
            </p:cNvSpPr>
            <p:nvPr/>
          </p:nvSpPr>
          <p:spPr>
            <a:xfrm>
              <a:off x="3604260" y="1241045"/>
              <a:ext cx="4512056" cy="4512056"/>
            </a:xfrm>
            <a:prstGeom prst="ellipse">
              <a:avLst/>
            </a:prstGeom>
            <a:noFill/>
            <a:ln w="76200">
              <a:solidFill>
                <a:srgbClr val="1C35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3829" y="1487960"/>
              <a:ext cx="1419599" cy="603661"/>
            </a:xfrm>
            <a:prstGeom prst="rect">
              <a:avLst/>
            </a:prstGeom>
          </p:spPr>
        </p:pic>
      </p:grpSp>
      <p:pic>
        <p:nvPicPr>
          <p:cNvPr id="24" name="Picture 7"/>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1343822" y="6172873"/>
            <a:ext cx="612775" cy="612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3" name="Picture 22"/>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38847" y="3102588"/>
            <a:ext cx="2537910" cy="676776"/>
          </a:xfrm>
          <a:prstGeom prst="rect">
            <a:avLst/>
          </a:prstGeom>
        </p:spPr>
      </p:pic>
      <p:pic>
        <p:nvPicPr>
          <p:cNvPr id="26" name="Picture 25"/>
          <p:cNvPicPr>
            <a:picLocks noChangeAspect="1"/>
          </p:cNvPicPr>
          <p:nvPr/>
        </p:nvPicPr>
        <p:blipFill rotWithShape="1">
          <a:blip r:embed="rId10" cstate="print">
            <a:extLst>
              <a:ext uri="{28A0092B-C50C-407E-A947-70E740481C1C}">
                <a14:useLocalDpi xmlns:a14="http://schemas.microsoft.com/office/drawing/2010/main" val="0"/>
              </a:ext>
            </a:extLst>
          </a:blip>
          <a:srcRect l="33086" t="11070" r="33580" b="10321"/>
          <a:stretch/>
        </p:blipFill>
        <p:spPr>
          <a:xfrm>
            <a:off x="8502257" y="4040505"/>
            <a:ext cx="1238703" cy="1533630"/>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98468" y="1275895"/>
            <a:ext cx="1348222" cy="1672214"/>
          </a:xfrm>
          <a:prstGeom prst="rect">
            <a:avLst/>
          </a:prstGeom>
        </p:spPr>
      </p:pic>
      <p:sp>
        <p:nvSpPr>
          <p:cNvPr id="21" name="TextBox 20"/>
          <p:cNvSpPr txBox="1"/>
          <p:nvPr/>
        </p:nvSpPr>
        <p:spPr>
          <a:xfrm>
            <a:off x="4012" y="6176049"/>
            <a:ext cx="11675718" cy="553998"/>
          </a:xfrm>
          <a:prstGeom prst="rect">
            <a:avLst/>
          </a:prstGeom>
          <a:noFill/>
        </p:spPr>
        <p:txBody>
          <a:bodyPr wrap="square" rtlCol="0">
            <a:spAutoFit/>
          </a:bodyPr>
          <a:lstStyle/>
          <a:p>
            <a:pPr algn="ctr"/>
            <a:r>
              <a:rPr lang="en-US" sz="2900" b="1" i="1" dirty="0" smtClean="0">
                <a:solidFill>
                  <a:srgbClr val="A7353A"/>
                </a:solidFill>
              </a:rPr>
              <a:t>Check the event on Handshake for details!  </a:t>
            </a:r>
            <a:r>
              <a:rPr lang="en-US" altLang="en-US" sz="2900" dirty="0" smtClean="0"/>
              <a:t>PugetSound.edu/CESevents:</a:t>
            </a:r>
            <a:endParaRPr lang="en-US" altLang="en-US" sz="2900" dirty="0"/>
          </a:p>
        </p:txBody>
      </p:sp>
      <p:pic>
        <p:nvPicPr>
          <p:cNvPr id="17" name="Picture 16"/>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16530" y="775768"/>
            <a:ext cx="3081260" cy="795677"/>
          </a:xfrm>
          <a:prstGeom prst="rect">
            <a:avLst/>
          </a:prstGeom>
        </p:spPr>
      </p:pic>
      <p:pic>
        <p:nvPicPr>
          <p:cNvPr id="18" name="Picture 17"/>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b="35840"/>
          <a:stretch/>
        </p:blipFill>
        <p:spPr>
          <a:xfrm>
            <a:off x="5726954" y="5094319"/>
            <a:ext cx="2548143" cy="902574"/>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98583" y="2051562"/>
            <a:ext cx="2425318" cy="750069"/>
          </a:xfrm>
          <a:prstGeom prst="rect">
            <a:avLst/>
          </a:prstGeom>
        </p:spPr>
      </p:pic>
      <p:grpSp>
        <p:nvGrpSpPr>
          <p:cNvPr id="7" name="Group 6"/>
          <p:cNvGrpSpPr/>
          <p:nvPr/>
        </p:nvGrpSpPr>
        <p:grpSpPr>
          <a:xfrm>
            <a:off x="8502257" y="2200018"/>
            <a:ext cx="1582983" cy="1579346"/>
            <a:chOff x="8601075" y="2200274"/>
            <a:chExt cx="1582983" cy="1579346"/>
          </a:xfrm>
        </p:grpSpPr>
        <p:pic>
          <p:nvPicPr>
            <p:cNvPr id="5" name="Picture 4"/>
            <p:cNvPicPr>
              <a:picLocks noChangeAspect="1"/>
            </p:cNvPicPr>
            <p:nvPr/>
          </p:nvPicPr>
          <p:blipFill rotWithShape="1">
            <a:blip r:embed="rId15">
              <a:clrChange>
                <a:clrFrom>
                  <a:srgbClr val="25375D"/>
                </a:clrFrom>
                <a:clrTo>
                  <a:srgbClr val="25375D">
                    <a:alpha val="0"/>
                  </a:srgbClr>
                </a:clrTo>
              </a:clrChange>
              <a:extLst>
                <a:ext uri="{28A0092B-C50C-407E-A947-70E740481C1C}">
                  <a14:useLocalDpi xmlns:a14="http://schemas.microsoft.com/office/drawing/2010/main" val="0"/>
                </a:ext>
              </a:extLst>
            </a:blip>
            <a:srcRect l="994" t="2762" r="57146" b="1690"/>
            <a:stretch/>
          </p:blipFill>
          <p:spPr>
            <a:xfrm>
              <a:off x="8660192" y="2251681"/>
              <a:ext cx="1433255" cy="1424047"/>
            </a:xfrm>
            <a:prstGeom prst="rect">
              <a:avLst/>
            </a:prstGeom>
          </p:spPr>
        </p:pic>
        <p:sp>
          <p:nvSpPr>
            <p:cNvPr id="6" name="Oval 5"/>
            <p:cNvSpPr/>
            <p:nvPr/>
          </p:nvSpPr>
          <p:spPr>
            <a:xfrm>
              <a:off x="8601075" y="2200275"/>
              <a:ext cx="223838"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895388" y="2200274"/>
              <a:ext cx="257175" cy="271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601075" y="3487836"/>
              <a:ext cx="261938" cy="239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878302" y="3447127"/>
              <a:ext cx="305756" cy="332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8"/>
          <p:cNvSpPr txBox="1"/>
          <p:nvPr/>
        </p:nvSpPr>
        <p:spPr>
          <a:xfrm flipH="1">
            <a:off x="1508755" y="4283430"/>
            <a:ext cx="2468880" cy="446276"/>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300" b="1" dirty="0" smtClean="0">
                <a:solidFill>
                  <a:srgbClr val="1C355E"/>
                </a:solidFill>
              </a:rPr>
              <a:t>Thursday, Feb. 16</a:t>
            </a:r>
            <a:endParaRPr lang="en-US" sz="2300" b="1" dirty="0">
              <a:solidFill>
                <a:srgbClr val="1C355E"/>
              </a:solidFill>
            </a:endParaRPr>
          </a:p>
        </p:txBody>
      </p:sp>
    </p:spTree>
    <p:extLst>
      <p:ext uri="{BB962C8B-B14F-4D97-AF65-F5344CB8AC3E}">
        <p14:creationId xmlns:p14="http://schemas.microsoft.com/office/powerpoint/2010/main" val="344027113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1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1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15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1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1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1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15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1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nodeType="withEffect">
                                  <p:stCondLst>
                                    <p:cond delay="150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343822" y="6172873"/>
            <a:ext cx="612775" cy="612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8" name="TextBox 17"/>
          <p:cNvSpPr txBox="1"/>
          <p:nvPr/>
        </p:nvSpPr>
        <p:spPr>
          <a:xfrm>
            <a:off x="0" y="3431"/>
            <a:ext cx="12192000" cy="1477328"/>
          </a:xfrm>
          <a:prstGeom prst="rect">
            <a:avLst/>
          </a:prstGeom>
          <a:solidFill>
            <a:srgbClr val="1C355E"/>
          </a:solidFill>
        </p:spPr>
        <p:txBody>
          <a:bodyPr wrap="square" lIns="91440" tIns="274320" bIns="274320" rtlCol="0" anchor="ctr" anchorCtr="0">
            <a:spAutoFit/>
          </a:bodyPr>
          <a:lstStyle/>
          <a:p>
            <a:pPr algn="ctr"/>
            <a:r>
              <a:rPr lang="en-US" sz="3000" i="1" dirty="0">
                <a:solidFill>
                  <a:schemeClr val="bg1"/>
                </a:solidFill>
              </a:rPr>
              <a:t>I</a:t>
            </a:r>
            <a:r>
              <a:rPr lang="en-US" sz="3000" i="1" dirty="0" smtClean="0">
                <a:solidFill>
                  <a:schemeClr val="bg1"/>
                </a:solidFill>
              </a:rPr>
              <a:t>nterested </a:t>
            </a:r>
            <a:r>
              <a:rPr lang="en-US" sz="3000" i="1" dirty="0">
                <a:solidFill>
                  <a:schemeClr val="bg1"/>
                </a:solidFill>
              </a:rPr>
              <a:t>in education or working with </a:t>
            </a:r>
            <a:r>
              <a:rPr lang="en-US" sz="3000" i="1" dirty="0" smtClean="0">
                <a:solidFill>
                  <a:schemeClr val="bg1"/>
                </a:solidFill>
              </a:rPr>
              <a:t>children? These AmeriCorps </a:t>
            </a:r>
            <a:r>
              <a:rPr lang="en-US" sz="3000" i="1" dirty="0">
                <a:solidFill>
                  <a:schemeClr val="bg1"/>
                </a:solidFill>
              </a:rPr>
              <a:t>partnerships </a:t>
            </a:r>
            <a:r>
              <a:rPr lang="en-US" sz="3000" i="1" dirty="0" smtClean="0">
                <a:solidFill>
                  <a:schemeClr val="bg1"/>
                </a:solidFill>
              </a:rPr>
              <a:t>are great </a:t>
            </a:r>
            <a:r>
              <a:rPr lang="en-US" sz="3000" i="1" dirty="0">
                <a:solidFill>
                  <a:schemeClr val="bg1"/>
                </a:solidFill>
              </a:rPr>
              <a:t>opportunities to gain experience and test out the field.</a:t>
            </a:r>
            <a:endParaRPr lang="en-US" sz="3000" dirty="0">
              <a:solidFill>
                <a:schemeClr val="bg1"/>
              </a:solidFill>
            </a:endParaRPr>
          </a:p>
        </p:txBody>
      </p:sp>
      <p:sp>
        <p:nvSpPr>
          <p:cNvPr id="19" name="TextBox 18"/>
          <p:cNvSpPr txBox="1"/>
          <p:nvPr/>
        </p:nvSpPr>
        <p:spPr>
          <a:xfrm>
            <a:off x="4012" y="6176049"/>
            <a:ext cx="11675718" cy="553998"/>
          </a:xfrm>
          <a:prstGeom prst="rect">
            <a:avLst/>
          </a:prstGeom>
          <a:noFill/>
        </p:spPr>
        <p:txBody>
          <a:bodyPr wrap="square" rtlCol="0">
            <a:spAutoFit/>
          </a:bodyPr>
          <a:lstStyle/>
          <a:p>
            <a:pPr algn="ctr"/>
            <a:r>
              <a:rPr lang="en-US" sz="2900" b="1" i="1" dirty="0" smtClean="0">
                <a:solidFill>
                  <a:srgbClr val="A7353A"/>
                </a:solidFill>
              </a:rPr>
              <a:t>Check the event on Handshake for details!  </a:t>
            </a:r>
            <a:r>
              <a:rPr lang="en-US" altLang="en-US" sz="2900" dirty="0" smtClean="0"/>
              <a:t>PugetSound.edu/CESevents:</a:t>
            </a:r>
            <a:endParaRPr lang="en-US" altLang="en-US" sz="29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72" y="1823813"/>
            <a:ext cx="1229558" cy="106239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72" y="3344921"/>
            <a:ext cx="1234639" cy="1223312"/>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001434906"/>
              </p:ext>
            </p:extLst>
          </p:nvPr>
        </p:nvGraphicFramePr>
        <p:xfrm>
          <a:off x="1771649" y="1716734"/>
          <a:ext cx="10296526" cy="1280160"/>
        </p:xfrm>
        <a:graphic>
          <a:graphicData uri="http://schemas.openxmlformats.org/drawingml/2006/table">
            <a:tbl>
              <a:tblPr firstRow="1" bandRow="1">
                <a:tableStyleId>{5C22544A-7EE6-4342-B048-85BDC9FD1C3A}</a:tableStyleId>
              </a:tblPr>
              <a:tblGrid>
                <a:gridCol w="10296526">
                  <a:extLst>
                    <a:ext uri="{9D8B030D-6E8A-4147-A177-3AD203B41FA5}">
                      <a16:colId xmlns:a16="http://schemas.microsoft.com/office/drawing/2014/main" val="42100583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City Year     </a:t>
                      </a:r>
                      <a:r>
                        <a:rPr lang="en-US" b="1" i="0" dirty="0" smtClean="0">
                          <a:solidFill>
                            <a:srgbClr val="A7353A"/>
                          </a:solidFill>
                        </a:rPr>
                        <a:t>Hiring: </a:t>
                      </a:r>
                      <a:r>
                        <a:rPr lang="en-US" b="0" i="0" dirty="0" smtClean="0">
                          <a:solidFill>
                            <a:srgbClr val="A7353A"/>
                          </a:solidFill>
                        </a:rPr>
                        <a:t>AmeriCorps</a:t>
                      </a:r>
                      <a:r>
                        <a:rPr lang="en-US" b="1" i="0" dirty="0" smtClean="0">
                          <a:solidFill>
                            <a:srgbClr val="A7353A"/>
                          </a:solidFill>
                        </a:rPr>
                        <a:t> </a:t>
                      </a:r>
                      <a:r>
                        <a:rPr lang="en-US" b="0" i="0" dirty="0" smtClean="0">
                          <a:solidFill>
                            <a:srgbClr val="A7353A"/>
                          </a:solidFill>
                        </a:rPr>
                        <a:t>Student Success Coach</a:t>
                      </a:r>
                      <a:endParaRPr lang="en-US" b="0" dirty="0">
                        <a:solidFill>
                          <a:srgbClr val="1C355E"/>
                        </a:solidFill>
                      </a:endParaRPr>
                    </a:p>
                  </a:txBody>
                  <a:tcPr>
                    <a:solidFill>
                      <a:schemeClr val="bg1"/>
                    </a:solidFill>
                  </a:tcPr>
                </a:tc>
                <a:extLst>
                  <a:ext uri="{0D108BD9-81ED-4DB2-BD59-A6C34878D82A}">
                    <a16:rowId xmlns:a16="http://schemas.microsoft.com/office/drawing/2014/main" val="1671370354"/>
                  </a:ext>
                </a:extLst>
              </a:tr>
              <a:tr h="370840">
                <a:tc>
                  <a:txBody>
                    <a:bodyPr/>
                    <a:lstStyle/>
                    <a:p>
                      <a:r>
                        <a:rPr lang="en-US" b="1" dirty="0" smtClean="0">
                          <a:solidFill>
                            <a:srgbClr val="1C355E"/>
                          </a:solidFill>
                        </a:rPr>
                        <a:t>About: </a:t>
                      </a:r>
                      <a:r>
                        <a:rPr lang="en-US" b="0" dirty="0" smtClean="0">
                          <a:solidFill>
                            <a:srgbClr val="1C355E"/>
                          </a:solidFill>
                        </a:rPr>
                        <a:t>City Year helps students and schools succeed, while preparing the next generation of civically- engaged leaders. Coaches help students cultivate social, emotional and academic skills that are important </a:t>
                      </a:r>
                      <a:br>
                        <a:rPr lang="en-US" b="0" dirty="0" smtClean="0">
                          <a:solidFill>
                            <a:srgbClr val="1C355E"/>
                          </a:solidFill>
                        </a:rPr>
                      </a:br>
                      <a:r>
                        <a:rPr lang="en-US" b="0" dirty="0" smtClean="0">
                          <a:solidFill>
                            <a:srgbClr val="1C355E"/>
                          </a:solidFill>
                        </a:rPr>
                        <a:t>in school and in life. </a:t>
                      </a:r>
                      <a:endParaRPr lang="en-US" b="0" i="1" dirty="0" smtClean="0">
                        <a:solidFill>
                          <a:srgbClr val="1C355E"/>
                        </a:solidFill>
                      </a:endParaRPr>
                    </a:p>
                  </a:txBody>
                  <a:tcPr>
                    <a:solidFill>
                      <a:schemeClr val="bg1"/>
                    </a:solidFill>
                  </a:tcPr>
                </a:tc>
                <a:extLst>
                  <a:ext uri="{0D108BD9-81ED-4DB2-BD59-A6C34878D82A}">
                    <a16:rowId xmlns:a16="http://schemas.microsoft.com/office/drawing/2014/main" val="142708357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37868790"/>
              </p:ext>
            </p:extLst>
          </p:nvPr>
        </p:nvGraphicFramePr>
        <p:xfrm>
          <a:off x="1797049" y="3483102"/>
          <a:ext cx="9552481" cy="1010920"/>
        </p:xfrm>
        <a:graphic>
          <a:graphicData uri="http://schemas.openxmlformats.org/drawingml/2006/table">
            <a:tbl>
              <a:tblPr firstRow="1" bandRow="1">
                <a:tableStyleId>{5C22544A-7EE6-4342-B048-85BDC9FD1C3A}</a:tableStyleId>
              </a:tblPr>
              <a:tblGrid>
                <a:gridCol w="9552481">
                  <a:extLst>
                    <a:ext uri="{9D8B030D-6E8A-4147-A177-3AD203B41FA5}">
                      <a16:colId xmlns:a16="http://schemas.microsoft.com/office/drawing/2014/main" val="4210058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College Possible     </a:t>
                      </a:r>
                      <a:r>
                        <a:rPr lang="en-US" b="1" i="0" dirty="0" smtClean="0">
                          <a:solidFill>
                            <a:srgbClr val="A7353A"/>
                          </a:solidFill>
                        </a:rPr>
                        <a:t>Hiring: </a:t>
                      </a:r>
                      <a:r>
                        <a:rPr lang="en-US" b="0" i="0" dirty="0" smtClean="0">
                          <a:solidFill>
                            <a:srgbClr val="A7353A"/>
                          </a:solidFill>
                        </a:rPr>
                        <a:t>AmeriCorps College Access and Success Coach</a:t>
                      </a:r>
                      <a:endParaRPr lang="en-US" b="0" dirty="0">
                        <a:solidFill>
                          <a:srgbClr val="1C355E"/>
                        </a:solidFill>
                      </a:endParaRPr>
                    </a:p>
                  </a:txBody>
                  <a:tcPr>
                    <a:solidFill>
                      <a:schemeClr val="bg1"/>
                    </a:solidFill>
                  </a:tcPr>
                </a:tc>
                <a:extLst>
                  <a:ext uri="{0D108BD9-81ED-4DB2-BD59-A6C34878D82A}">
                    <a16:rowId xmlns:a16="http://schemas.microsoft.com/office/drawing/2014/main" val="1671370354"/>
                  </a:ext>
                </a:extLst>
              </a:tr>
              <a:tr h="370840">
                <a:tc>
                  <a:txBody>
                    <a:bodyPr/>
                    <a:lstStyle/>
                    <a:p>
                      <a:r>
                        <a:rPr lang="en-US" b="1" dirty="0" smtClean="0">
                          <a:solidFill>
                            <a:srgbClr val="1C355E"/>
                          </a:solidFill>
                        </a:rPr>
                        <a:t>About: </a:t>
                      </a:r>
                      <a:r>
                        <a:rPr lang="en-US" b="0" dirty="0" smtClean="0">
                          <a:solidFill>
                            <a:srgbClr val="1C355E"/>
                          </a:solidFill>
                        </a:rPr>
                        <a:t>College Possible has helped over 80,000 students from under-represented communities </a:t>
                      </a:r>
                      <a:br>
                        <a:rPr lang="en-US" b="0" dirty="0" smtClean="0">
                          <a:solidFill>
                            <a:srgbClr val="1C355E"/>
                          </a:solidFill>
                        </a:rPr>
                      </a:br>
                      <a:r>
                        <a:rPr lang="en-US" b="0" dirty="0" smtClean="0">
                          <a:solidFill>
                            <a:srgbClr val="1C355E"/>
                          </a:solidFill>
                        </a:rPr>
                        <a:t>get into and through college, through an intensive curriculum of coaching and support.</a:t>
                      </a:r>
                      <a:r>
                        <a:rPr lang="en-US" b="0" baseline="0" dirty="0" smtClean="0">
                          <a:solidFill>
                            <a:srgbClr val="1C355E"/>
                          </a:solidFill>
                        </a:rPr>
                        <a:t> </a:t>
                      </a:r>
                      <a:endParaRPr lang="en-US" b="0" i="1" dirty="0">
                        <a:solidFill>
                          <a:srgbClr val="1C355E"/>
                        </a:solidFill>
                      </a:endParaRPr>
                    </a:p>
                  </a:txBody>
                  <a:tcPr>
                    <a:solidFill>
                      <a:schemeClr val="bg1"/>
                    </a:solidFill>
                  </a:tcPr>
                </a:tc>
                <a:extLst>
                  <a:ext uri="{0D108BD9-81ED-4DB2-BD59-A6C34878D82A}">
                    <a16:rowId xmlns:a16="http://schemas.microsoft.com/office/drawing/2014/main" val="142708357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54059295"/>
              </p:ext>
            </p:extLst>
          </p:nvPr>
        </p:nvGraphicFramePr>
        <p:xfrm>
          <a:off x="3331209" y="4949952"/>
          <a:ext cx="8348521" cy="1112520"/>
        </p:xfrm>
        <a:graphic>
          <a:graphicData uri="http://schemas.openxmlformats.org/drawingml/2006/table">
            <a:tbl>
              <a:tblPr firstRow="1" bandRow="1">
                <a:tableStyleId>{5C22544A-7EE6-4342-B048-85BDC9FD1C3A}</a:tableStyleId>
              </a:tblPr>
              <a:tblGrid>
                <a:gridCol w="8348521">
                  <a:extLst>
                    <a:ext uri="{9D8B030D-6E8A-4147-A177-3AD203B41FA5}">
                      <a16:colId xmlns:a16="http://schemas.microsoft.com/office/drawing/2014/main" val="4210058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1C355E"/>
                          </a:solidFill>
                        </a:rPr>
                        <a:t>Who:</a:t>
                      </a:r>
                      <a:r>
                        <a:rPr lang="en-US" b="1" baseline="0" dirty="0" smtClean="0">
                          <a:solidFill>
                            <a:srgbClr val="1C355E"/>
                          </a:solidFill>
                        </a:rPr>
                        <a:t> </a:t>
                      </a:r>
                      <a:r>
                        <a:rPr lang="en-US" b="0" baseline="0" dirty="0" smtClean="0">
                          <a:solidFill>
                            <a:srgbClr val="1C355E"/>
                          </a:solidFill>
                        </a:rPr>
                        <a:t>Federal Way Public Schools (FWPS)     </a:t>
                      </a:r>
                      <a:r>
                        <a:rPr lang="en-US" b="1" i="0" dirty="0" smtClean="0">
                          <a:solidFill>
                            <a:srgbClr val="A7353A"/>
                          </a:solidFill>
                        </a:rPr>
                        <a:t>Hiring: </a:t>
                      </a:r>
                      <a:r>
                        <a:rPr lang="en-US" b="0" i="0" dirty="0" smtClean="0">
                          <a:solidFill>
                            <a:srgbClr val="A7353A"/>
                          </a:solidFill>
                        </a:rPr>
                        <a:t>AmeriCorps</a:t>
                      </a:r>
                      <a:r>
                        <a:rPr lang="en-US" b="0" i="0" baseline="0" dirty="0" smtClean="0">
                          <a:solidFill>
                            <a:srgbClr val="A7353A"/>
                          </a:solidFill>
                        </a:rPr>
                        <a:t> </a:t>
                      </a:r>
                      <a:r>
                        <a:rPr lang="en-US" b="0" i="0" dirty="0" smtClean="0">
                          <a:solidFill>
                            <a:srgbClr val="A7353A"/>
                          </a:solidFill>
                        </a:rPr>
                        <a:t>Tutor</a:t>
                      </a:r>
                      <a:endParaRPr lang="en-US" b="0" dirty="0">
                        <a:solidFill>
                          <a:srgbClr val="1C355E"/>
                        </a:solidFill>
                      </a:endParaRPr>
                    </a:p>
                  </a:txBody>
                  <a:tcPr>
                    <a:solidFill>
                      <a:schemeClr val="bg1"/>
                    </a:solidFill>
                  </a:tcPr>
                </a:tc>
                <a:extLst>
                  <a:ext uri="{0D108BD9-81ED-4DB2-BD59-A6C34878D82A}">
                    <a16:rowId xmlns:a16="http://schemas.microsoft.com/office/drawing/2014/main" val="1671370354"/>
                  </a:ext>
                </a:extLst>
              </a:tr>
              <a:tr h="741680">
                <a:tc>
                  <a:txBody>
                    <a:bodyPr/>
                    <a:lstStyle/>
                    <a:p>
                      <a:r>
                        <a:rPr lang="en-US" b="1" dirty="0" smtClean="0">
                          <a:solidFill>
                            <a:srgbClr val="1C355E"/>
                          </a:solidFill>
                        </a:rPr>
                        <a:t>About: </a:t>
                      </a:r>
                      <a:r>
                        <a:rPr lang="en-US" b="0" dirty="0" smtClean="0">
                          <a:solidFill>
                            <a:srgbClr val="1C355E"/>
                          </a:solidFill>
                        </a:rPr>
                        <a:t>FWPS is the 5th most diverse school district in the country</a:t>
                      </a:r>
                      <a:r>
                        <a:rPr lang="en-US" b="0" baseline="0" dirty="0" smtClean="0">
                          <a:solidFill>
                            <a:srgbClr val="1C355E"/>
                          </a:solidFill>
                        </a:rPr>
                        <a:t> and is c</a:t>
                      </a:r>
                      <a:r>
                        <a:rPr lang="en-US" b="0" dirty="0" smtClean="0">
                          <a:solidFill>
                            <a:srgbClr val="1C355E"/>
                          </a:solidFill>
                        </a:rPr>
                        <a:t>onsistently </a:t>
                      </a:r>
                      <a:br>
                        <a:rPr lang="en-US" b="0" dirty="0" smtClean="0">
                          <a:solidFill>
                            <a:srgbClr val="1C355E"/>
                          </a:solidFill>
                        </a:rPr>
                      </a:br>
                      <a:r>
                        <a:rPr lang="en-US" b="0" dirty="0" smtClean="0">
                          <a:solidFill>
                            <a:srgbClr val="1C355E"/>
                          </a:solidFill>
                        </a:rPr>
                        <a:t>ranked among the top ten districts in Washington. </a:t>
                      </a:r>
                      <a:endParaRPr lang="en-US" b="0" i="1" dirty="0" smtClean="0">
                        <a:solidFill>
                          <a:srgbClr val="1C355E"/>
                        </a:solidFill>
                      </a:endParaRPr>
                    </a:p>
                  </a:txBody>
                  <a:tcPr>
                    <a:solidFill>
                      <a:schemeClr val="bg1"/>
                    </a:solidFill>
                  </a:tcPr>
                </a:tc>
                <a:extLst>
                  <a:ext uri="{0D108BD9-81ED-4DB2-BD59-A6C34878D82A}">
                    <a16:rowId xmlns:a16="http://schemas.microsoft.com/office/drawing/2014/main" val="1427083572"/>
                  </a:ext>
                </a:extLst>
              </a:tr>
            </a:tbl>
          </a:graphicData>
        </a:graphic>
      </p:graphicFrame>
      <p:pic>
        <p:nvPicPr>
          <p:cNvPr id="15" name="Picture 1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952" y="4916787"/>
            <a:ext cx="2860460" cy="995630"/>
          </a:xfrm>
          <a:prstGeom prst="rect">
            <a:avLst/>
          </a:prstGeom>
        </p:spPr>
      </p:pic>
    </p:spTree>
    <p:extLst>
      <p:ext uri="{BB962C8B-B14F-4D97-AF65-F5344CB8AC3E}">
        <p14:creationId xmlns:p14="http://schemas.microsoft.com/office/powerpoint/2010/main" val="2080653251"/>
      </p:ext>
    </p:extLst>
  </p:cSld>
  <p:clrMapOvr>
    <a:masterClrMapping/>
  </p:clrMapOvr>
  <mc:AlternateContent xmlns:mc="http://schemas.openxmlformats.org/markup-compatibility/2006" xmlns:p14="http://schemas.microsoft.com/office/powerpoint/2010/main">
    <mc:Choice Requires="p14">
      <p:transition spd="med" p14:dur="700" advClick="0" advTm="17000">
        <p:fade/>
      </p:transition>
    </mc:Choice>
    <mc:Fallback xmlns="">
      <p:transition spd="med" advClick="0" advTm="17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430"/>
            <a:ext cx="12192000" cy="1477328"/>
          </a:xfrm>
          <a:prstGeom prst="rect">
            <a:avLst/>
          </a:prstGeom>
          <a:solidFill>
            <a:srgbClr val="1C355E"/>
          </a:solidFill>
        </p:spPr>
        <p:txBody>
          <a:bodyPr wrap="square" lIns="91440" tIns="274320" bIns="274320" rtlCol="0" anchor="ctr" anchorCtr="0">
            <a:spAutoFit/>
          </a:bodyPr>
          <a:lstStyle/>
          <a:p>
            <a:pPr algn="ctr"/>
            <a:r>
              <a:rPr lang="en-US" sz="3000" i="1" dirty="0" smtClean="0">
                <a:solidFill>
                  <a:schemeClr val="bg1"/>
                </a:solidFill>
              </a:rPr>
              <a:t>Seeking </a:t>
            </a:r>
            <a:r>
              <a:rPr lang="en-US" sz="3000" i="1" dirty="0">
                <a:solidFill>
                  <a:schemeClr val="bg1"/>
                </a:solidFill>
              </a:rPr>
              <a:t>a year of service at nonprofit, social justice organizations in Boston, </a:t>
            </a:r>
            <a:br>
              <a:rPr lang="en-US" sz="3000" i="1" dirty="0">
                <a:solidFill>
                  <a:schemeClr val="bg1"/>
                </a:solidFill>
              </a:rPr>
            </a:br>
            <a:r>
              <a:rPr lang="en-US" sz="3000" i="1" dirty="0">
                <a:solidFill>
                  <a:schemeClr val="bg1"/>
                </a:solidFill>
              </a:rPr>
              <a:t>Minneapolis, Philadelphia, or </a:t>
            </a:r>
            <a:r>
              <a:rPr lang="en-US" sz="3000" i="1" dirty="0" smtClean="0">
                <a:solidFill>
                  <a:schemeClr val="bg1"/>
                </a:solidFill>
              </a:rPr>
              <a:t>Portland? </a:t>
            </a:r>
            <a:r>
              <a:rPr lang="en-US" sz="3000" i="1" dirty="0">
                <a:solidFill>
                  <a:schemeClr val="bg1"/>
                </a:solidFill>
              </a:rPr>
              <a:t>Consider the </a:t>
            </a:r>
            <a:r>
              <a:rPr lang="en-US" sz="3000" i="1" dirty="0" smtClean="0">
                <a:solidFill>
                  <a:schemeClr val="bg1"/>
                </a:solidFill>
              </a:rPr>
              <a:t>Quaker’s Fellowship.</a:t>
            </a:r>
            <a:endParaRPr lang="en-US" sz="3000" dirty="0">
              <a:solidFill>
                <a:schemeClr val="bg1"/>
              </a:solidFill>
            </a:endParaRPr>
          </a:p>
        </p:txBody>
      </p:sp>
      <p:pic>
        <p:nvPicPr>
          <p:cNvPr id="24"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343822" y="6172873"/>
            <a:ext cx="612775" cy="612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 name="TextBox 18"/>
          <p:cNvSpPr txBox="1"/>
          <p:nvPr/>
        </p:nvSpPr>
        <p:spPr>
          <a:xfrm>
            <a:off x="4012" y="6176049"/>
            <a:ext cx="11675718" cy="553998"/>
          </a:xfrm>
          <a:prstGeom prst="rect">
            <a:avLst/>
          </a:prstGeom>
          <a:noFill/>
        </p:spPr>
        <p:txBody>
          <a:bodyPr wrap="square" rtlCol="0">
            <a:spAutoFit/>
          </a:bodyPr>
          <a:lstStyle/>
          <a:p>
            <a:pPr algn="ctr"/>
            <a:r>
              <a:rPr lang="en-US" sz="2900" b="1" i="1" dirty="0" smtClean="0">
                <a:solidFill>
                  <a:srgbClr val="A7353A"/>
                </a:solidFill>
              </a:rPr>
              <a:t>Check the event on Handshake for details!  </a:t>
            </a:r>
            <a:r>
              <a:rPr lang="en-US" altLang="en-US" sz="2900" dirty="0" smtClean="0"/>
              <a:t>PugetSound.edu/CESevents:</a:t>
            </a:r>
            <a:endParaRPr lang="en-US" altLang="en-US" sz="29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95" y="2287424"/>
            <a:ext cx="2911186" cy="1026073"/>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1644240107"/>
              </p:ext>
            </p:extLst>
          </p:nvPr>
        </p:nvGraphicFramePr>
        <p:xfrm>
          <a:off x="3514726" y="2067773"/>
          <a:ext cx="8677274" cy="1559560"/>
        </p:xfrm>
        <a:graphic>
          <a:graphicData uri="http://schemas.openxmlformats.org/drawingml/2006/table">
            <a:tbl>
              <a:tblPr firstRow="1" bandRow="1">
                <a:tableStyleId>{5C22544A-7EE6-4342-B048-85BDC9FD1C3A}</a:tableStyleId>
              </a:tblPr>
              <a:tblGrid>
                <a:gridCol w="8677274">
                  <a:extLst>
                    <a:ext uri="{9D8B030D-6E8A-4147-A177-3AD203B41FA5}">
                      <a16:colId xmlns:a16="http://schemas.microsoft.com/office/drawing/2014/main" val="4210058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Quaker Voluntary Service     </a:t>
                      </a:r>
                      <a:r>
                        <a:rPr lang="en-US" b="1" i="0" dirty="0" smtClean="0">
                          <a:solidFill>
                            <a:srgbClr val="A7353A"/>
                          </a:solidFill>
                        </a:rPr>
                        <a:t>Hiring: </a:t>
                      </a:r>
                      <a:r>
                        <a:rPr lang="en-US" b="0" i="0" dirty="0" smtClean="0">
                          <a:solidFill>
                            <a:srgbClr val="A7353A"/>
                          </a:solidFill>
                        </a:rPr>
                        <a:t>Quaker Voluntary Service Fellow</a:t>
                      </a:r>
                      <a:endParaRPr lang="en-US" b="0" dirty="0">
                        <a:solidFill>
                          <a:srgbClr val="1C355E"/>
                        </a:solidFill>
                      </a:endParaRPr>
                    </a:p>
                  </a:txBody>
                  <a:tcPr>
                    <a:solidFill>
                      <a:schemeClr val="bg1"/>
                    </a:solidFill>
                  </a:tcPr>
                </a:tc>
                <a:extLst>
                  <a:ext uri="{0D108BD9-81ED-4DB2-BD59-A6C34878D82A}">
                    <a16:rowId xmlns:a16="http://schemas.microsoft.com/office/drawing/2014/main" val="1671370354"/>
                  </a:ext>
                </a:extLst>
              </a:tr>
              <a:tr h="741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1C355E"/>
                          </a:solidFill>
                        </a:rPr>
                        <a:t>About: </a:t>
                      </a:r>
                      <a:r>
                        <a:rPr lang="en-US" b="0" dirty="0" smtClean="0">
                          <a:solidFill>
                            <a:srgbClr val="1C355E"/>
                          </a:solidFill>
                        </a:rPr>
                        <a:t>Young adults spend</a:t>
                      </a:r>
                      <a:r>
                        <a:rPr lang="en-US" b="0" baseline="0" dirty="0" smtClean="0">
                          <a:solidFill>
                            <a:srgbClr val="1C355E"/>
                          </a:solidFill>
                        </a:rPr>
                        <a:t> 11 months as Fellows, </a:t>
                      </a:r>
                      <a:r>
                        <a:rPr lang="en-US" b="0" dirty="0" smtClean="0">
                          <a:solidFill>
                            <a:srgbClr val="1C355E"/>
                          </a:solidFill>
                        </a:rPr>
                        <a:t>working full-time in professional roles </a:t>
                      </a:r>
                      <a:br>
                        <a:rPr lang="en-US" b="0" dirty="0" smtClean="0">
                          <a:solidFill>
                            <a:srgbClr val="1C355E"/>
                          </a:solidFill>
                        </a:rPr>
                      </a:br>
                      <a:r>
                        <a:rPr lang="en-US" b="0" dirty="0" smtClean="0">
                          <a:solidFill>
                            <a:srgbClr val="1C355E"/>
                          </a:solidFill>
                        </a:rPr>
                        <a:t>at community-based organizations.</a:t>
                      </a:r>
                      <a:r>
                        <a:rPr lang="en-US" b="0" baseline="0" dirty="0" smtClean="0">
                          <a:solidFill>
                            <a:srgbClr val="1C355E"/>
                          </a:solidFill>
                        </a:rPr>
                        <a:t> </a:t>
                      </a:r>
                      <a:r>
                        <a:rPr lang="en-US" b="0" dirty="0" smtClean="0">
                          <a:solidFill>
                            <a:srgbClr val="1C355E"/>
                          </a:solidFill>
                        </a:rPr>
                        <a:t>Fellows live in a cooperative house, worship with, </a:t>
                      </a:r>
                      <a:br>
                        <a:rPr lang="en-US" b="0" dirty="0" smtClean="0">
                          <a:solidFill>
                            <a:srgbClr val="1C355E"/>
                          </a:solidFill>
                        </a:rPr>
                      </a:br>
                      <a:r>
                        <a:rPr lang="en-US" b="0" dirty="0" smtClean="0">
                          <a:solidFill>
                            <a:srgbClr val="1C355E"/>
                          </a:solidFill>
                        </a:rPr>
                        <a:t>and are mentored by local Quakers. Housing, transportation, food, health insurance, </a:t>
                      </a:r>
                      <a:br>
                        <a:rPr lang="en-US" b="0" dirty="0" smtClean="0">
                          <a:solidFill>
                            <a:srgbClr val="1C355E"/>
                          </a:solidFill>
                        </a:rPr>
                      </a:br>
                      <a:r>
                        <a:rPr lang="en-US" b="0" dirty="0" smtClean="0">
                          <a:solidFill>
                            <a:srgbClr val="1C355E"/>
                          </a:solidFill>
                        </a:rPr>
                        <a:t>and a small stipend are provided.</a:t>
                      </a:r>
                      <a:endParaRPr lang="en-US" b="0" i="1" dirty="0" smtClean="0">
                        <a:solidFill>
                          <a:srgbClr val="1C355E"/>
                        </a:solidFill>
                      </a:endParaRPr>
                    </a:p>
                  </a:txBody>
                  <a:tcPr>
                    <a:solidFill>
                      <a:schemeClr val="bg1"/>
                    </a:solidFill>
                  </a:tcPr>
                </a:tc>
                <a:extLst>
                  <a:ext uri="{0D108BD9-81ED-4DB2-BD59-A6C34878D82A}">
                    <a16:rowId xmlns:a16="http://schemas.microsoft.com/office/drawing/2014/main" val="1427083572"/>
                  </a:ext>
                </a:extLst>
              </a:tr>
            </a:tbl>
          </a:graphicData>
        </a:graphic>
      </p:graphicFrame>
    </p:spTree>
    <p:extLst>
      <p:ext uri="{BB962C8B-B14F-4D97-AF65-F5344CB8AC3E}">
        <p14:creationId xmlns:p14="http://schemas.microsoft.com/office/powerpoint/2010/main" val="467911098"/>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90" y="2159736"/>
            <a:ext cx="3219503" cy="1430889"/>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565663917"/>
              </p:ext>
            </p:extLst>
          </p:nvPr>
        </p:nvGraphicFramePr>
        <p:xfrm>
          <a:off x="3712551" y="2328632"/>
          <a:ext cx="8450874" cy="1285240"/>
        </p:xfrm>
        <a:graphic>
          <a:graphicData uri="http://schemas.openxmlformats.org/drawingml/2006/table">
            <a:tbl>
              <a:tblPr firstRow="1" bandRow="1">
                <a:tableStyleId>{5C22544A-7EE6-4342-B048-85BDC9FD1C3A}</a:tableStyleId>
              </a:tblPr>
              <a:tblGrid>
                <a:gridCol w="8450874">
                  <a:extLst>
                    <a:ext uri="{9D8B030D-6E8A-4147-A177-3AD203B41FA5}">
                      <a16:colId xmlns:a16="http://schemas.microsoft.com/office/drawing/2014/main" val="4210058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Enterprise Holdings     </a:t>
                      </a:r>
                      <a:r>
                        <a:rPr lang="en-US" b="1" i="0" dirty="0" smtClean="0">
                          <a:solidFill>
                            <a:srgbClr val="A7353A"/>
                          </a:solidFill>
                        </a:rPr>
                        <a:t>Hiring: </a:t>
                      </a:r>
                      <a:r>
                        <a:rPr lang="en-US" b="0" i="0" dirty="0" smtClean="0">
                          <a:solidFill>
                            <a:srgbClr val="A7353A"/>
                          </a:solidFill>
                        </a:rPr>
                        <a:t>Management Trainee; Summer Intern</a:t>
                      </a:r>
                      <a:endParaRPr lang="en-US" b="0" dirty="0">
                        <a:solidFill>
                          <a:srgbClr val="1C355E"/>
                        </a:solidFill>
                      </a:endParaRPr>
                    </a:p>
                  </a:txBody>
                  <a:tcPr>
                    <a:solidFill>
                      <a:schemeClr val="bg1"/>
                    </a:solidFill>
                  </a:tcPr>
                </a:tc>
                <a:extLst>
                  <a:ext uri="{0D108BD9-81ED-4DB2-BD59-A6C34878D82A}">
                    <a16:rowId xmlns:a16="http://schemas.microsoft.com/office/drawing/2014/main" val="1671370354"/>
                  </a:ext>
                </a:extLst>
              </a:tr>
              <a:tr h="741680">
                <a:tc>
                  <a:txBody>
                    <a:bodyPr/>
                    <a:lstStyle/>
                    <a:p>
                      <a:r>
                        <a:rPr lang="en-US" b="1" dirty="0" smtClean="0">
                          <a:solidFill>
                            <a:srgbClr val="1C355E"/>
                          </a:solidFill>
                        </a:rPr>
                        <a:t>About: </a:t>
                      </a:r>
                      <a:r>
                        <a:rPr lang="en-US" b="0" dirty="0" smtClean="0">
                          <a:solidFill>
                            <a:srgbClr val="1C355E"/>
                          </a:solidFill>
                        </a:rPr>
                        <a:t>Enterprise</a:t>
                      </a:r>
                      <a:r>
                        <a:rPr lang="en-US" b="0" baseline="0" dirty="0" smtClean="0">
                          <a:solidFill>
                            <a:srgbClr val="1C355E"/>
                          </a:solidFill>
                        </a:rPr>
                        <a:t> is a</a:t>
                      </a:r>
                      <a:r>
                        <a:rPr lang="en-US" b="0" dirty="0" smtClean="0">
                          <a:solidFill>
                            <a:srgbClr val="1C355E"/>
                          </a:solidFill>
                        </a:rPr>
                        <a:t> leader in the global transportation service industry. </a:t>
                      </a:r>
                      <a:br>
                        <a:rPr lang="en-US" b="0" dirty="0" smtClean="0">
                          <a:solidFill>
                            <a:srgbClr val="1C355E"/>
                          </a:solidFill>
                        </a:rPr>
                      </a:br>
                      <a:r>
                        <a:rPr lang="en-US" b="0" i="1" dirty="0" smtClean="0">
                          <a:solidFill>
                            <a:srgbClr val="1C355E"/>
                          </a:solidFill>
                        </a:rPr>
                        <a:t>CES says: “Growth</a:t>
                      </a:r>
                      <a:r>
                        <a:rPr lang="en-US" b="0" i="1" baseline="0" dirty="0" smtClean="0">
                          <a:solidFill>
                            <a:srgbClr val="1C355E"/>
                          </a:solidFill>
                        </a:rPr>
                        <a:t> and promotions happen quickly. In 3 years, you could be a Branch Manager. The Career Lattice offers a range of pathways to job satisfaction and success.”</a:t>
                      </a:r>
                      <a:endParaRPr lang="en-US" b="0" i="1" dirty="0" smtClean="0">
                        <a:solidFill>
                          <a:srgbClr val="1C355E"/>
                        </a:solidFill>
                      </a:endParaRPr>
                    </a:p>
                  </a:txBody>
                  <a:tcPr>
                    <a:solidFill>
                      <a:schemeClr val="bg1"/>
                    </a:solidFill>
                  </a:tcPr>
                </a:tc>
                <a:extLst>
                  <a:ext uri="{0D108BD9-81ED-4DB2-BD59-A6C34878D82A}">
                    <a16:rowId xmlns:a16="http://schemas.microsoft.com/office/drawing/2014/main" val="1427083572"/>
                  </a:ext>
                </a:extLst>
              </a:tr>
            </a:tbl>
          </a:graphicData>
        </a:graphic>
      </p:graphicFrame>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395" y="3835425"/>
            <a:ext cx="1202582" cy="1202582"/>
          </a:xfrm>
          <a:prstGeom prst="rect">
            <a:avLst/>
          </a:prstGeom>
        </p:spPr>
      </p:pic>
      <p:graphicFrame>
        <p:nvGraphicFramePr>
          <p:cNvPr id="22" name="Table 21"/>
          <p:cNvGraphicFramePr>
            <a:graphicFrameLocks noGrp="1"/>
          </p:cNvGraphicFramePr>
          <p:nvPr>
            <p:extLst>
              <p:ext uri="{D42A27DB-BD31-4B8C-83A1-F6EECF244321}">
                <p14:modId xmlns:p14="http://schemas.microsoft.com/office/powerpoint/2010/main" val="3178065551"/>
              </p:ext>
            </p:extLst>
          </p:nvPr>
        </p:nvGraphicFramePr>
        <p:xfrm>
          <a:off x="1905000" y="3927446"/>
          <a:ext cx="10185399" cy="1005840"/>
        </p:xfrm>
        <a:graphic>
          <a:graphicData uri="http://schemas.openxmlformats.org/drawingml/2006/table">
            <a:tbl>
              <a:tblPr firstRow="1" bandRow="1">
                <a:tableStyleId>{5C22544A-7EE6-4342-B048-85BDC9FD1C3A}</a:tableStyleId>
              </a:tblPr>
              <a:tblGrid>
                <a:gridCol w="10185399">
                  <a:extLst>
                    <a:ext uri="{9D8B030D-6E8A-4147-A177-3AD203B41FA5}">
                      <a16:colId xmlns:a16="http://schemas.microsoft.com/office/drawing/2014/main" val="42100583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err="1" smtClean="0">
                          <a:solidFill>
                            <a:srgbClr val="1C355E"/>
                          </a:solidFill>
                        </a:rPr>
                        <a:t>Uline</a:t>
                      </a:r>
                      <a:r>
                        <a:rPr lang="en-US" b="0" baseline="0" dirty="0" smtClean="0">
                          <a:solidFill>
                            <a:srgbClr val="1C355E"/>
                          </a:solidFill>
                        </a:rPr>
                        <a:t>     </a:t>
                      </a:r>
                      <a:r>
                        <a:rPr lang="en-US" b="1" i="0" dirty="0" smtClean="0">
                          <a:solidFill>
                            <a:srgbClr val="A7353A"/>
                          </a:solidFill>
                        </a:rPr>
                        <a:t>Hiring: </a:t>
                      </a:r>
                      <a:r>
                        <a:rPr lang="en-US" b="0" i="0" dirty="0" smtClean="0">
                          <a:solidFill>
                            <a:srgbClr val="A7353A"/>
                          </a:solidFill>
                        </a:rPr>
                        <a:t>Outside Sales Summer Intern</a:t>
                      </a:r>
                      <a:endParaRPr lang="en-US" b="0" dirty="0">
                        <a:solidFill>
                          <a:srgbClr val="1C355E"/>
                        </a:solidFill>
                      </a:endParaRPr>
                    </a:p>
                  </a:txBody>
                  <a:tcPr>
                    <a:solidFill>
                      <a:schemeClr val="bg1"/>
                    </a:solidFill>
                  </a:tcPr>
                </a:tc>
                <a:extLst>
                  <a:ext uri="{0D108BD9-81ED-4DB2-BD59-A6C34878D82A}">
                    <a16:rowId xmlns:a16="http://schemas.microsoft.com/office/drawing/2014/main" val="16713703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1C355E"/>
                          </a:solidFill>
                        </a:rPr>
                        <a:t>About: </a:t>
                      </a:r>
                      <a:r>
                        <a:rPr lang="en-US" b="0" dirty="0" smtClean="0">
                          <a:solidFill>
                            <a:srgbClr val="1C355E"/>
                          </a:solidFill>
                        </a:rPr>
                        <a:t>A business-to-business supplier,</a:t>
                      </a:r>
                      <a:r>
                        <a:rPr lang="en-US" b="0" baseline="0" dirty="0" smtClean="0">
                          <a:solidFill>
                            <a:srgbClr val="1C355E"/>
                          </a:solidFill>
                        </a:rPr>
                        <a:t> </a:t>
                      </a:r>
                      <a:r>
                        <a:rPr lang="en-US" b="0" dirty="0" err="1" smtClean="0">
                          <a:solidFill>
                            <a:srgbClr val="1C355E"/>
                          </a:solidFill>
                        </a:rPr>
                        <a:t>Uline</a:t>
                      </a:r>
                      <a:r>
                        <a:rPr lang="en-US" b="0" dirty="0" smtClean="0">
                          <a:solidFill>
                            <a:srgbClr val="1C355E"/>
                          </a:solidFill>
                        </a:rPr>
                        <a:t> is North America's leading distributor of shipping, packaging and industrial supplies</a:t>
                      </a:r>
                      <a:r>
                        <a:rPr lang="en-US" b="0" baseline="0" dirty="0" smtClean="0">
                          <a:solidFill>
                            <a:srgbClr val="1C355E"/>
                          </a:solidFill>
                        </a:rPr>
                        <a:t>.</a:t>
                      </a:r>
                      <a:r>
                        <a:rPr lang="en-US" b="0" dirty="0" smtClean="0">
                          <a:solidFill>
                            <a:srgbClr val="1C355E"/>
                          </a:solidFill>
                        </a:rPr>
                        <a:t> With over 8,500 employees, </a:t>
                      </a:r>
                      <a:r>
                        <a:rPr lang="en-US" b="0" dirty="0" err="1" smtClean="0">
                          <a:solidFill>
                            <a:srgbClr val="1C355E"/>
                          </a:solidFill>
                        </a:rPr>
                        <a:t>Uline</a:t>
                      </a:r>
                      <a:r>
                        <a:rPr lang="en-US" b="0" dirty="0" smtClean="0">
                          <a:solidFill>
                            <a:srgbClr val="1C355E"/>
                          </a:solidFill>
                        </a:rPr>
                        <a:t> staffs distribution centers across the continent.</a:t>
                      </a:r>
                    </a:p>
                  </a:txBody>
                  <a:tcPr>
                    <a:solidFill>
                      <a:schemeClr val="bg1"/>
                    </a:solidFill>
                  </a:tcPr>
                </a:tc>
                <a:extLst>
                  <a:ext uri="{0D108BD9-81ED-4DB2-BD59-A6C34878D82A}">
                    <a16:rowId xmlns:a16="http://schemas.microsoft.com/office/drawing/2014/main" val="1427083572"/>
                  </a:ext>
                </a:extLst>
              </a:tr>
            </a:tbl>
          </a:graphicData>
        </a:graphic>
      </p:graphicFrame>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873" y="5656672"/>
            <a:ext cx="2466927" cy="459981"/>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1740100330"/>
              </p:ext>
            </p:extLst>
          </p:nvPr>
        </p:nvGraphicFramePr>
        <p:xfrm>
          <a:off x="2933700" y="5201665"/>
          <a:ext cx="9156699" cy="1285240"/>
        </p:xfrm>
        <a:graphic>
          <a:graphicData uri="http://schemas.openxmlformats.org/drawingml/2006/table">
            <a:tbl>
              <a:tblPr firstRow="1" bandRow="1">
                <a:tableStyleId>{5C22544A-7EE6-4342-B048-85BDC9FD1C3A}</a:tableStyleId>
              </a:tblPr>
              <a:tblGrid>
                <a:gridCol w="9156699">
                  <a:extLst>
                    <a:ext uri="{9D8B030D-6E8A-4147-A177-3AD203B41FA5}">
                      <a16:colId xmlns:a16="http://schemas.microsoft.com/office/drawing/2014/main" val="4210058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Gensco     </a:t>
                      </a:r>
                      <a:r>
                        <a:rPr lang="en-US" b="1" i="0" dirty="0" smtClean="0">
                          <a:solidFill>
                            <a:srgbClr val="A7353A"/>
                          </a:solidFill>
                        </a:rPr>
                        <a:t>Hiring: </a:t>
                      </a:r>
                      <a:r>
                        <a:rPr lang="en-US" b="0" i="0" dirty="0" smtClean="0">
                          <a:solidFill>
                            <a:srgbClr val="A7353A"/>
                          </a:solidFill>
                        </a:rPr>
                        <a:t>Operations Intern</a:t>
                      </a:r>
                      <a:endParaRPr lang="en-US" b="0" dirty="0">
                        <a:solidFill>
                          <a:srgbClr val="1C355E"/>
                        </a:solidFill>
                      </a:endParaRPr>
                    </a:p>
                  </a:txBody>
                  <a:tcPr>
                    <a:solidFill>
                      <a:schemeClr val="bg1"/>
                    </a:solidFill>
                  </a:tcPr>
                </a:tc>
                <a:extLst>
                  <a:ext uri="{0D108BD9-81ED-4DB2-BD59-A6C34878D82A}">
                    <a16:rowId xmlns:a16="http://schemas.microsoft.com/office/drawing/2014/main" val="1671370354"/>
                  </a:ext>
                </a:extLst>
              </a:tr>
              <a:tr h="741680">
                <a:tc>
                  <a:txBody>
                    <a:bodyPr/>
                    <a:lstStyle/>
                    <a:p>
                      <a:r>
                        <a:rPr lang="en-US" b="1" dirty="0" smtClean="0">
                          <a:solidFill>
                            <a:srgbClr val="1C355E"/>
                          </a:solidFill>
                        </a:rPr>
                        <a:t>About: </a:t>
                      </a:r>
                      <a:r>
                        <a:rPr lang="en-US" b="0" dirty="0" smtClean="0">
                          <a:solidFill>
                            <a:srgbClr val="1C355E"/>
                          </a:solidFill>
                        </a:rPr>
                        <a:t>Gensco is a leading PNW wholesale distributor and manufacturer. </a:t>
                      </a:r>
                      <a:br>
                        <a:rPr lang="en-US" b="0" dirty="0" smtClean="0">
                          <a:solidFill>
                            <a:srgbClr val="1C355E"/>
                          </a:solidFill>
                        </a:rPr>
                      </a:br>
                      <a:r>
                        <a:rPr lang="en-US" b="0" i="1" dirty="0" smtClean="0">
                          <a:solidFill>
                            <a:srgbClr val="1C355E"/>
                          </a:solidFill>
                        </a:rPr>
                        <a:t>CES says: You’ll job shadow various departments: marketing, purchasing, sales, manufacturing, HR, and IT</a:t>
                      </a:r>
                      <a:r>
                        <a:rPr lang="en-US" b="0" i="1" baseline="0" dirty="0" smtClean="0">
                          <a:solidFill>
                            <a:srgbClr val="1C355E"/>
                          </a:solidFill>
                        </a:rPr>
                        <a:t> as you learn about </a:t>
                      </a:r>
                      <a:r>
                        <a:rPr lang="en-US" b="0" i="1" dirty="0" smtClean="0">
                          <a:solidFill>
                            <a:srgbClr val="1C355E"/>
                          </a:solidFill>
                        </a:rPr>
                        <a:t>manufacturing, operational,</a:t>
                      </a:r>
                      <a:r>
                        <a:rPr lang="en-US" b="0" i="1" baseline="0" dirty="0" smtClean="0">
                          <a:solidFill>
                            <a:srgbClr val="1C355E"/>
                          </a:solidFill>
                        </a:rPr>
                        <a:t> </a:t>
                      </a:r>
                      <a:r>
                        <a:rPr lang="en-US" b="0" i="1" dirty="0" smtClean="0">
                          <a:solidFill>
                            <a:srgbClr val="1C355E"/>
                          </a:solidFill>
                        </a:rPr>
                        <a:t>logistics,</a:t>
                      </a:r>
                      <a:r>
                        <a:rPr lang="en-US" b="0" i="1" baseline="0" dirty="0" smtClean="0">
                          <a:solidFill>
                            <a:srgbClr val="1C355E"/>
                          </a:solidFill>
                        </a:rPr>
                        <a:t> and </a:t>
                      </a:r>
                      <a:r>
                        <a:rPr lang="en-US" b="0" i="1" dirty="0" smtClean="0">
                          <a:solidFill>
                            <a:srgbClr val="1C355E"/>
                          </a:solidFill>
                        </a:rPr>
                        <a:t>supply chain roles</a:t>
                      </a:r>
                      <a:r>
                        <a:rPr lang="en-US" b="0" i="1" baseline="0" dirty="0" smtClean="0">
                          <a:solidFill>
                            <a:srgbClr val="1C355E"/>
                          </a:solidFill>
                        </a:rPr>
                        <a:t>.</a:t>
                      </a:r>
                      <a:endParaRPr lang="en-US" b="0" i="1" dirty="0" smtClean="0">
                        <a:solidFill>
                          <a:srgbClr val="1C355E"/>
                        </a:solidFill>
                      </a:endParaRPr>
                    </a:p>
                  </a:txBody>
                  <a:tcPr>
                    <a:solidFill>
                      <a:schemeClr val="bg1"/>
                    </a:solidFill>
                  </a:tcPr>
                </a:tc>
                <a:extLst>
                  <a:ext uri="{0D108BD9-81ED-4DB2-BD59-A6C34878D82A}">
                    <a16:rowId xmlns:a16="http://schemas.microsoft.com/office/drawing/2014/main" val="1427083572"/>
                  </a:ext>
                </a:extLst>
              </a:tr>
            </a:tbl>
          </a:graphicData>
        </a:graphic>
      </p:graphicFrame>
      <p:sp>
        <p:nvSpPr>
          <p:cNvPr id="14" name="TextBox 13"/>
          <p:cNvSpPr txBox="1"/>
          <p:nvPr/>
        </p:nvSpPr>
        <p:spPr>
          <a:xfrm>
            <a:off x="0" y="0"/>
            <a:ext cx="12192000" cy="1938992"/>
          </a:xfrm>
          <a:prstGeom prst="rect">
            <a:avLst/>
          </a:prstGeom>
          <a:solidFill>
            <a:srgbClr val="1C355E"/>
          </a:solidFill>
        </p:spPr>
        <p:txBody>
          <a:bodyPr wrap="square" lIns="91440" tIns="274320" bIns="274320" rtlCol="0" anchor="ctr" anchorCtr="0">
            <a:spAutoFit/>
          </a:bodyPr>
          <a:lstStyle/>
          <a:p>
            <a:pPr algn="ctr"/>
            <a:r>
              <a:rPr lang="en-US" sz="3000" i="1" dirty="0">
                <a:solidFill>
                  <a:schemeClr val="bg1"/>
                </a:solidFill>
              </a:rPr>
              <a:t>Management training and rotational programs </a:t>
            </a:r>
            <a:r>
              <a:rPr lang="en-US" sz="3000" i="1" dirty="0" smtClean="0">
                <a:solidFill>
                  <a:schemeClr val="bg1"/>
                </a:solidFill>
              </a:rPr>
              <a:t>can be a </a:t>
            </a:r>
            <a:r>
              <a:rPr lang="en-US" sz="3000" i="1" dirty="0">
                <a:solidFill>
                  <a:schemeClr val="bg1"/>
                </a:solidFill>
              </a:rPr>
              <a:t>great way </a:t>
            </a:r>
            <a:r>
              <a:rPr lang="en-US" sz="3000" i="1" dirty="0" smtClean="0">
                <a:solidFill>
                  <a:schemeClr val="bg1"/>
                </a:solidFill>
              </a:rPr>
              <a:t/>
            </a:r>
            <a:br>
              <a:rPr lang="en-US" sz="3000" i="1" dirty="0" smtClean="0">
                <a:solidFill>
                  <a:schemeClr val="bg1"/>
                </a:solidFill>
              </a:rPr>
            </a:br>
            <a:r>
              <a:rPr lang="en-US" sz="3000" i="1" dirty="0" smtClean="0">
                <a:solidFill>
                  <a:schemeClr val="bg1"/>
                </a:solidFill>
              </a:rPr>
              <a:t>to gain </a:t>
            </a:r>
            <a:r>
              <a:rPr lang="en-US" sz="3000" i="1" dirty="0">
                <a:solidFill>
                  <a:schemeClr val="bg1"/>
                </a:solidFill>
              </a:rPr>
              <a:t>experience, </a:t>
            </a:r>
            <a:r>
              <a:rPr lang="en-US" sz="3000" i="1" dirty="0" smtClean="0">
                <a:solidFill>
                  <a:schemeClr val="bg1"/>
                </a:solidFill>
              </a:rPr>
              <a:t>build </a:t>
            </a:r>
            <a:r>
              <a:rPr lang="en-US" sz="3000" i="1" dirty="0">
                <a:solidFill>
                  <a:schemeClr val="bg1"/>
                </a:solidFill>
              </a:rPr>
              <a:t>skills, and launch your career. These three </a:t>
            </a:r>
            <a:r>
              <a:rPr lang="en-US" sz="3000" i="1" dirty="0" smtClean="0">
                <a:solidFill>
                  <a:schemeClr val="bg1"/>
                </a:solidFill>
              </a:rPr>
              <a:t/>
            </a:r>
            <a:br>
              <a:rPr lang="en-US" sz="3000" i="1" dirty="0" smtClean="0">
                <a:solidFill>
                  <a:schemeClr val="bg1"/>
                </a:solidFill>
              </a:rPr>
            </a:br>
            <a:r>
              <a:rPr lang="en-US" sz="3000" i="1" dirty="0" smtClean="0">
                <a:solidFill>
                  <a:schemeClr val="bg1"/>
                </a:solidFill>
              </a:rPr>
              <a:t>family-owned </a:t>
            </a:r>
            <a:r>
              <a:rPr lang="en-US" sz="3000" i="1" dirty="0">
                <a:solidFill>
                  <a:schemeClr val="bg1"/>
                </a:solidFill>
              </a:rPr>
              <a:t>&amp; operated companies have a lot to offer</a:t>
            </a:r>
            <a:r>
              <a:rPr lang="en-US" sz="3000" i="1" dirty="0" smtClean="0">
                <a:solidFill>
                  <a:schemeClr val="bg1"/>
                </a:solidFill>
              </a:rPr>
              <a:t>!</a:t>
            </a:r>
            <a:endParaRPr lang="en-US" sz="3000" i="1" dirty="0">
              <a:solidFill>
                <a:schemeClr val="bg1"/>
              </a:solidFill>
            </a:endParaRPr>
          </a:p>
        </p:txBody>
      </p:sp>
    </p:spTree>
    <p:extLst>
      <p:ext uri="{BB962C8B-B14F-4D97-AF65-F5344CB8AC3E}">
        <p14:creationId xmlns:p14="http://schemas.microsoft.com/office/powerpoint/2010/main" val="1023621319"/>
      </p:ext>
    </p:extLst>
  </p:cSld>
  <p:clrMapOvr>
    <a:masterClrMapping/>
  </p:clrMapOvr>
  <mc:AlternateContent xmlns:mc="http://schemas.openxmlformats.org/markup-compatibility/2006" xmlns:p14="http://schemas.microsoft.com/office/powerpoint/2010/main">
    <mc:Choice Requires="p14">
      <p:transition spd="med" p14:dur="700" advClick="0" advTm="17000">
        <p:fade/>
      </p:transition>
    </mc:Choice>
    <mc:Fallback xmlns="">
      <p:transition spd="med" advClick="0" advTm="17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343822" y="6172873"/>
            <a:ext cx="612775" cy="612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 name="TextBox 18"/>
          <p:cNvSpPr txBox="1"/>
          <p:nvPr/>
        </p:nvSpPr>
        <p:spPr>
          <a:xfrm>
            <a:off x="4012" y="6176049"/>
            <a:ext cx="11675718" cy="553998"/>
          </a:xfrm>
          <a:prstGeom prst="rect">
            <a:avLst/>
          </a:prstGeom>
          <a:noFill/>
        </p:spPr>
        <p:txBody>
          <a:bodyPr wrap="square" rtlCol="0">
            <a:spAutoFit/>
          </a:bodyPr>
          <a:lstStyle/>
          <a:p>
            <a:pPr algn="ctr"/>
            <a:r>
              <a:rPr lang="en-US" sz="2900" b="1" i="1" dirty="0" smtClean="0">
                <a:solidFill>
                  <a:srgbClr val="A7353A"/>
                </a:solidFill>
              </a:rPr>
              <a:t>Check the event on Handshake for details!  </a:t>
            </a:r>
            <a:r>
              <a:rPr lang="en-US" altLang="en-US" sz="2900" dirty="0" smtClean="0"/>
              <a:t>PugetSound.edu/CESevents:</a:t>
            </a:r>
            <a:endParaRPr lang="en-US" altLang="en-US" sz="2900" dirty="0"/>
          </a:p>
        </p:txBody>
      </p:sp>
      <p:graphicFrame>
        <p:nvGraphicFramePr>
          <p:cNvPr id="10" name="Table 9"/>
          <p:cNvGraphicFramePr>
            <a:graphicFrameLocks noGrp="1"/>
          </p:cNvGraphicFramePr>
          <p:nvPr>
            <p:extLst>
              <p:ext uri="{D42A27DB-BD31-4B8C-83A1-F6EECF244321}">
                <p14:modId xmlns:p14="http://schemas.microsoft.com/office/powerpoint/2010/main" val="2329282026"/>
              </p:ext>
            </p:extLst>
          </p:nvPr>
        </p:nvGraphicFramePr>
        <p:xfrm>
          <a:off x="2952749" y="2810061"/>
          <a:ext cx="9239250" cy="1112520"/>
        </p:xfrm>
        <a:graphic>
          <a:graphicData uri="http://schemas.openxmlformats.org/drawingml/2006/table">
            <a:tbl>
              <a:tblPr firstRow="1" bandRow="1">
                <a:tableStyleId>{5C22544A-7EE6-4342-B048-85BDC9FD1C3A}</a:tableStyleId>
              </a:tblPr>
              <a:tblGrid>
                <a:gridCol w="9239250">
                  <a:extLst>
                    <a:ext uri="{9D8B030D-6E8A-4147-A177-3AD203B41FA5}">
                      <a16:colId xmlns:a16="http://schemas.microsoft.com/office/drawing/2014/main" val="4210058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Kohl’s     </a:t>
                      </a:r>
                      <a:r>
                        <a:rPr lang="en-US" b="1" i="0" dirty="0" smtClean="0">
                          <a:solidFill>
                            <a:srgbClr val="A7353A"/>
                          </a:solidFill>
                        </a:rPr>
                        <a:t>Hiring: </a:t>
                      </a:r>
                      <a:r>
                        <a:rPr lang="en-US" b="0" i="0" dirty="0" smtClean="0">
                          <a:solidFill>
                            <a:srgbClr val="A7353A"/>
                          </a:solidFill>
                        </a:rPr>
                        <a:t>Summer Store Management Internship, Store Management Trainee (MIT)</a:t>
                      </a:r>
                      <a:endParaRPr lang="en-US" dirty="0">
                        <a:solidFill>
                          <a:srgbClr val="1C355E"/>
                        </a:solidFill>
                      </a:endParaRPr>
                    </a:p>
                  </a:txBody>
                  <a:tcPr>
                    <a:solidFill>
                      <a:schemeClr val="bg1"/>
                    </a:solidFill>
                  </a:tcPr>
                </a:tc>
                <a:extLst>
                  <a:ext uri="{0D108BD9-81ED-4DB2-BD59-A6C34878D82A}">
                    <a16:rowId xmlns:a16="http://schemas.microsoft.com/office/drawing/2014/main" val="1671370354"/>
                  </a:ext>
                </a:extLst>
              </a:tr>
              <a:tr h="741680">
                <a:tc>
                  <a:txBody>
                    <a:bodyPr/>
                    <a:lstStyle/>
                    <a:p>
                      <a:r>
                        <a:rPr lang="en-US" b="1" dirty="0" smtClean="0">
                          <a:solidFill>
                            <a:srgbClr val="1C355E"/>
                          </a:solidFill>
                        </a:rPr>
                        <a:t>About: </a:t>
                      </a:r>
                      <a:r>
                        <a:rPr lang="en-US" b="0" dirty="0" smtClean="0">
                          <a:solidFill>
                            <a:srgbClr val="1C355E"/>
                          </a:solidFill>
                        </a:rPr>
                        <a:t>Kohl's is the largest department store chain in the United States, with 1,165 locations, operating in every U.S. state except Hawaii.</a:t>
                      </a:r>
                      <a:endParaRPr lang="en-US" b="0" i="1" dirty="0" smtClean="0">
                        <a:solidFill>
                          <a:srgbClr val="1C355E"/>
                        </a:solidFill>
                      </a:endParaRPr>
                    </a:p>
                  </a:txBody>
                  <a:tcPr>
                    <a:solidFill>
                      <a:schemeClr val="bg1"/>
                    </a:solidFill>
                  </a:tcPr>
                </a:tc>
                <a:extLst>
                  <a:ext uri="{0D108BD9-81ED-4DB2-BD59-A6C34878D82A}">
                    <a16:rowId xmlns:a16="http://schemas.microsoft.com/office/drawing/2014/main" val="1427083572"/>
                  </a:ext>
                </a:extLst>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72" y="3072688"/>
            <a:ext cx="2433682" cy="384065"/>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4083268984"/>
              </p:ext>
            </p:extLst>
          </p:nvPr>
        </p:nvGraphicFramePr>
        <p:xfrm>
          <a:off x="2705100" y="4257861"/>
          <a:ext cx="9324974" cy="1285240"/>
        </p:xfrm>
        <a:graphic>
          <a:graphicData uri="http://schemas.openxmlformats.org/drawingml/2006/table">
            <a:tbl>
              <a:tblPr firstRow="1" bandRow="1">
                <a:tableStyleId>{5C22544A-7EE6-4342-B048-85BDC9FD1C3A}</a:tableStyleId>
              </a:tblPr>
              <a:tblGrid>
                <a:gridCol w="9324974">
                  <a:extLst>
                    <a:ext uri="{9D8B030D-6E8A-4147-A177-3AD203B41FA5}">
                      <a16:colId xmlns:a16="http://schemas.microsoft.com/office/drawing/2014/main" val="4210058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Sherwin-Williams Company     </a:t>
                      </a:r>
                      <a:r>
                        <a:rPr lang="en-US" b="1" i="0" dirty="0" smtClean="0">
                          <a:solidFill>
                            <a:srgbClr val="A7353A"/>
                          </a:solidFill>
                        </a:rPr>
                        <a:t>Hiring: </a:t>
                      </a:r>
                      <a:r>
                        <a:rPr lang="en-US" b="0" i="0" dirty="0" smtClean="0">
                          <a:solidFill>
                            <a:srgbClr val="A7353A"/>
                          </a:solidFill>
                        </a:rPr>
                        <a:t>Management &amp; Sales Trainee; Summer Intern</a:t>
                      </a:r>
                      <a:endParaRPr lang="en-US" dirty="0">
                        <a:solidFill>
                          <a:srgbClr val="1C355E"/>
                        </a:solidFill>
                      </a:endParaRPr>
                    </a:p>
                  </a:txBody>
                  <a:tcPr>
                    <a:solidFill>
                      <a:schemeClr val="bg1"/>
                    </a:solidFill>
                  </a:tcPr>
                </a:tc>
                <a:extLst>
                  <a:ext uri="{0D108BD9-81ED-4DB2-BD59-A6C34878D82A}">
                    <a16:rowId xmlns:a16="http://schemas.microsoft.com/office/drawing/2014/main" val="1671370354"/>
                  </a:ext>
                </a:extLst>
              </a:tr>
              <a:tr h="741680">
                <a:tc>
                  <a:txBody>
                    <a:bodyPr/>
                    <a:lstStyle/>
                    <a:p>
                      <a:r>
                        <a:rPr lang="en-US" b="1" dirty="0" smtClean="0">
                          <a:solidFill>
                            <a:srgbClr val="1C355E"/>
                          </a:solidFill>
                        </a:rPr>
                        <a:t>About: </a:t>
                      </a:r>
                      <a:r>
                        <a:rPr lang="en-US" b="0" dirty="0" smtClean="0">
                          <a:solidFill>
                            <a:srgbClr val="1C355E"/>
                          </a:solidFill>
                        </a:rPr>
                        <a:t>Founded in 1866, Sherwin-Williams is the largest paints and coatings company in the world</a:t>
                      </a:r>
                      <a:r>
                        <a:rPr lang="en-US" b="0" baseline="0" dirty="0" smtClean="0">
                          <a:solidFill>
                            <a:srgbClr val="1C355E"/>
                          </a:solidFill>
                        </a:rPr>
                        <a:t> with </a:t>
                      </a:r>
                      <a:r>
                        <a:rPr lang="en-US" b="0" dirty="0" smtClean="0">
                          <a:solidFill>
                            <a:srgbClr val="1C355E"/>
                          </a:solidFill>
                        </a:rPr>
                        <a:t>60,000 employees, over $16 billion in sales, more than 4,100 stores, and 140 manufacturing and distribution centers worldwide. </a:t>
                      </a:r>
                    </a:p>
                  </a:txBody>
                  <a:tcPr>
                    <a:solidFill>
                      <a:schemeClr val="bg1"/>
                    </a:solidFill>
                  </a:tcPr>
                </a:tc>
                <a:extLst>
                  <a:ext uri="{0D108BD9-81ED-4DB2-BD59-A6C34878D82A}">
                    <a16:rowId xmlns:a16="http://schemas.microsoft.com/office/drawing/2014/main" val="1427083572"/>
                  </a:ext>
                </a:extLst>
              </a:tr>
            </a:tbl>
          </a:graphicData>
        </a:graphic>
      </p:graphicFrame>
      <p:pic>
        <p:nvPicPr>
          <p:cNvPr id="15" name="Picture 14"/>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484" t="7237" r="4346" b="7821"/>
          <a:stretch/>
        </p:blipFill>
        <p:spPr>
          <a:xfrm>
            <a:off x="286175" y="4401309"/>
            <a:ext cx="2256999" cy="1170818"/>
          </a:xfrm>
          <a:prstGeom prst="rect">
            <a:avLst/>
          </a:prstGeom>
        </p:spPr>
      </p:pic>
      <p:sp>
        <p:nvSpPr>
          <p:cNvPr id="12" name="TextBox 11"/>
          <p:cNvSpPr txBox="1"/>
          <p:nvPr/>
        </p:nvSpPr>
        <p:spPr>
          <a:xfrm>
            <a:off x="4012" y="-12076"/>
            <a:ext cx="12192000" cy="2400657"/>
          </a:xfrm>
          <a:prstGeom prst="rect">
            <a:avLst/>
          </a:prstGeom>
          <a:solidFill>
            <a:srgbClr val="1C355E"/>
          </a:solidFill>
        </p:spPr>
        <p:txBody>
          <a:bodyPr wrap="square" lIns="91440" tIns="274320" bIns="274320" rtlCol="0" anchor="ctr" anchorCtr="0">
            <a:spAutoFit/>
          </a:bodyPr>
          <a:lstStyle/>
          <a:p>
            <a:pPr algn="ctr"/>
            <a:r>
              <a:rPr lang="en-US" sz="3000" i="1" dirty="0">
                <a:solidFill>
                  <a:schemeClr val="bg1"/>
                </a:solidFill>
              </a:rPr>
              <a:t>Want to use your people skills to build management experience? Sales and management </a:t>
            </a:r>
            <a:r>
              <a:rPr lang="en-US" sz="3000" i="1" dirty="0" smtClean="0">
                <a:solidFill>
                  <a:schemeClr val="bg1"/>
                </a:solidFill>
              </a:rPr>
              <a:t>training </a:t>
            </a:r>
            <a:r>
              <a:rPr lang="en-US" sz="3000" i="1" dirty="0">
                <a:solidFill>
                  <a:schemeClr val="bg1"/>
                </a:solidFill>
              </a:rPr>
              <a:t>programs offered by retail establishments are a great way to do that. You can take your </a:t>
            </a:r>
            <a:r>
              <a:rPr lang="en-US" sz="3000" i="1" dirty="0" smtClean="0">
                <a:solidFill>
                  <a:schemeClr val="bg1"/>
                </a:solidFill>
              </a:rPr>
              <a:t>experience </a:t>
            </a:r>
            <a:r>
              <a:rPr lang="en-US" sz="3000" i="1" dirty="0">
                <a:solidFill>
                  <a:schemeClr val="bg1"/>
                </a:solidFill>
              </a:rPr>
              <a:t>in lots of directions to </a:t>
            </a:r>
            <a:r>
              <a:rPr lang="en-US" sz="3000" i="1" dirty="0" smtClean="0">
                <a:solidFill>
                  <a:schemeClr val="bg1"/>
                </a:solidFill>
              </a:rPr>
              <a:t/>
            </a:r>
            <a:br>
              <a:rPr lang="en-US" sz="3000" i="1" dirty="0" smtClean="0">
                <a:solidFill>
                  <a:schemeClr val="bg1"/>
                </a:solidFill>
              </a:rPr>
            </a:br>
            <a:r>
              <a:rPr lang="en-US" sz="3000" i="1" dirty="0" smtClean="0">
                <a:solidFill>
                  <a:schemeClr val="bg1"/>
                </a:solidFill>
              </a:rPr>
              <a:t>grow </a:t>
            </a:r>
            <a:r>
              <a:rPr lang="en-US" sz="3000" i="1" dirty="0">
                <a:solidFill>
                  <a:schemeClr val="bg1"/>
                </a:solidFill>
              </a:rPr>
              <a:t>a career within or beyond the field that you train in.</a:t>
            </a:r>
          </a:p>
        </p:txBody>
      </p:sp>
    </p:spTree>
    <p:extLst>
      <p:ext uri="{BB962C8B-B14F-4D97-AF65-F5344CB8AC3E}">
        <p14:creationId xmlns:p14="http://schemas.microsoft.com/office/powerpoint/2010/main" val="289130634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343822" y="6172873"/>
            <a:ext cx="612775" cy="612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 name="TextBox 18"/>
          <p:cNvSpPr txBox="1"/>
          <p:nvPr/>
        </p:nvSpPr>
        <p:spPr>
          <a:xfrm>
            <a:off x="4012" y="6176049"/>
            <a:ext cx="11675718" cy="553998"/>
          </a:xfrm>
          <a:prstGeom prst="rect">
            <a:avLst/>
          </a:prstGeom>
          <a:noFill/>
        </p:spPr>
        <p:txBody>
          <a:bodyPr wrap="square" rtlCol="0">
            <a:spAutoFit/>
          </a:bodyPr>
          <a:lstStyle/>
          <a:p>
            <a:pPr algn="ctr"/>
            <a:r>
              <a:rPr lang="en-US" sz="2900" b="1" i="1" dirty="0" smtClean="0">
                <a:solidFill>
                  <a:srgbClr val="A7353A"/>
                </a:solidFill>
              </a:rPr>
              <a:t>Check the event on Handshake for details!  </a:t>
            </a:r>
            <a:r>
              <a:rPr lang="en-US" altLang="en-US" sz="2900" dirty="0" smtClean="0"/>
              <a:t>PugetSound.edu/CESevents:</a:t>
            </a:r>
            <a:endParaRPr lang="en-US" altLang="en-US" sz="2900" dirty="0"/>
          </a:p>
        </p:txBody>
      </p:sp>
      <p:graphicFrame>
        <p:nvGraphicFramePr>
          <p:cNvPr id="4" name="Table 3"/>
          <p:cNvGraphicFramePr>
            <a:graphicFrameLocks noGrp="1"/>
          </p:cNvGraphicFramePr>
          <p:nvPr>
            <p:extLst>
              <p:ext uri="{D42A27DB-BD31-4B8C-83A1-F6EECF244321}">
                <p14:modId xmlns:p14="http://schemas.microsoft.com/office/powerpoint/2010/main" val="742732830"/>
              </p:ext>
            </p:extLst>
          </p:nvPr>
        </p:nvGraphicFramePr>
        <p:xfrm>
          <a:off x="4654550" y="1977829"/>
          <a:ext cx="7245350" cy="1828800"/>
        </p:xfrm>
        <a:graphic>
          <a:graphicData uri="http://schemas.openxmlformats.org/drawingml/2006/table">
            <a:tbl>
              <a:tblPr firstRow="1" bandRow="1">
                <a:tableStyleId>{5C22544A-7EE6-4342-B048-85BDC9FD1C3A}</a:tableStyleId>
              </a:tblPr>
              <a:tblGrid>
                <a:gridCol w="7245350">
                  <a:extLst>
                    <a:ext uri="{9D8B030D-6E8A-4147-A177-3AD203B41FA5}">
                      <a16:colId xmlns:a16="http://schemas.microsoft.com/office/drawing/2014/main" val="42100583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Fred Hutchinson Cancer Center     </a:t>
                      </a:r>
                      <a:r>
                        <a:rPr lang="en-US" b="1" i="0" dirty="0" smtClean="0">
                          <a:solidFill>
                            <a:srgbClr val="A7353A"/>
                          </a:solidFill>
                        </a:rPr>
                        <a:t>Hiring: </a:t>
                      </a:r>
                      <a:r>
                        <a:rPr lang="en-US" b="0" i="0" dirty="0" smtClean="0">
                          <a:solidFill>
                            <a:srgbClr val="A7353A"/>
                          </a:solidFill>
                        </a:rPr>
                        <a:t>Research Administrator I</a:t>
                      </a:r>
                      <a:endParaRPr lang="en-US" b="0" dirty="0">
                        <a:solidFill>
                          <a:srgbClr val="1C355E"/>
                        </a:solidFill>
                      </a:endParaRPr>
                    </a:p>
                  </a:txBody>
                  <a:tcPr>
                    <a:solidFill>
                      <a:schemeClr val="bg1"/>
                    </a:solidFill>
                  </a:tcPr>
                </a:tc>
                <a:extLst>
                  <a:ext uri="{0D108BD9-81ED-4DB2-BD59-A6C34878D82A}">
                    <a16:rowId xmlns:a16="http://schemas.microsoft.com/office/drawing/2014/main" val="1671370354"/>
                  </a:ext>
                </a:extLst>
              </a:tr>
              <a:tr h="370840">
                <a:tc>
                  <a:txBody>
                    <a:bodyPr/>
                    <a:lstStyle/>
                    <a:p>
                      <a:r>
                        <a:rPr lang="en-US" b="1" dirty="0" smtClean="0">
                          <a:solidFill>
                            <a:srgbClr val="1C355E"/>
                          </a:solidFill>
                        </a:rPr>
                        <a:t>About: </a:t>
                      </a:r>
                      <a:r>
                        <a:rPr lang="en-US" b="0" dirty="0" smtClean="0">
                          <a:solidFill>
                            <a:srgbClr val="1C355E"/>
                          </a:solidFill>
                        </a:rPr>
                        <a:t>Based</a:t>
                      </a:r>
                      <a:r>
                        <a:rPr lang="en-US" b="0" baseline="0" dirty="0" smtClean="0">
                          <a:solidFill>
                            <a:srgbClr val="1C355E"/>
                          </a:solidFill>
                        </a:rPr>
                        <a:t> in Seattle, t</a:t>
                      </a:r>
                      <a:r>
                        <a:rPr lang="en-US" b="0" dirty="0" smtClean="0">
                          <a:solidFill>
                            <a:srgbClr val="1C355E"/>
                          </a:solidFill>
                        </a:rPr>
                        <a:t>his nonprofit cancer care and research center </a:t>
                      </a:r>
                      <a:br>
                        <a:rPr lang="en-US" b="0" dirty="0" smtClean="0">
                          <a:solidFill>
                            <a:srgbClr val="1C355E"/>
                          </a:solidFill>
                        </a:rPr>
                      </a:br>
                      <a:r>
                        <a:rPr lang="en-US" b="0" dirty="0" smtClean="0">
                          <a:solidFill>
                            <a:srgbClr val="1C355E"/>
                          </a:solidFill>
                        </a:rPr>
                        <a:t>is a global leader in bone marrow transplantation, HIV/AIDS prevention, </a:t>
                      </a:r>
                      <a:br>
                        <a:rPr lang="en-US" b="0" dirty="0" smtClean="0">
                          <a:solidFill>
                            <a:srgbClr val="1C355E"/>
                          </a:solidFill>
                        </a:rPr>
                      </a:br>
                      <a:r>
                        <a:rPr lang="en-US" b="0" dirty="0" smtClean="0">
                          <a:solidFill>
                            <a:srgbClr val="1C355E"/>
                          </a:solidFill>
                        </a:rPr>
                        <a:t>immunotherapy, and infectious disease. Fred Hutch provides medical </a:t>
                      </a:r>
                      <a:br>
                        <a:rPr lang="en-US" b="0" dirty="0" smtClean="0">
                          <a:solidFill>
                            <a:srgbClr val="1C355E"/>
                          </a:solidFill>
                        </a:rPr>
                      </a:br>
                      <a:r>
                        <a:rPr lang="en-US" b="0" dirty="0" smtClean="0">
                          <a:solidFill>
                            <a:srgbClr val="1C355E"/>
                          </a:solidFill>
                        </a:rPr>
                        <a:t>oncology, infusion, radiation, proton therapy,</a:t>
                      </a:r>
                      <a:r>
                        <a:rPr lang="en-US" b="0" baseline="0" dirty="0" smtClean="0">
                          <a:solidFill>
                            <a:srgbClr val="1C355E"/>
                          </a:solidFill>
                        </a:rPr>
                        <a:t> </a:t>
                      </a:r>
                      <a:r>
                        <a:rPr lang="en-US" b="0" dirty="0" smtClean="0">
                          <a:solidFill>
                            <a:srgbClr val="1C355E"/>
                          </a:solidFill>
                        </a:rPr>
                        <a:t>related services, and network </a:t>
                      </a:r>
                      <a:br>
                        <a:rPr lang="en-US" b="0" dirty="0" smtClean="0">
                          <a:solidFill>
                            <a:srgbClr val="1C355E"/>
                          </a:solidFill>
                        </a:rPr>
                      </a:br>
                      <a:r>
                        <a:rPr lang="en-US" b="0" dirty="0" smtClean="0">
                          <a:solidFill>
                            <a:srgbClr val="1C355E"/>
                          </a:solidFill>
                        </a:rPr>
                        <a:t>affiliations with hospitals in five states.</a:t>
                      </a:r>
                      <a:endParaRPr lang="en-US" b="0" i="1" dirty="0" smtClean="0">
                        <a:solidFill>
                          <a:srgbClr val="1C355E"/>
                        </a:solidFill>
                      </a:endParaRPr>
                    </a:p>
                  </a:txBody>
                  <a:tcPr>
                    <a:solidFill>
                      <a:schemeClr val="bg1"/>
                    </a:solidFill>
                  </a:tcPr>
                </a:tc>
                <a:extLst>
                  <a:ext uri="{0D108BD9-81ED-4DB2-BD59-A6C34878D82A}">
                    <a16:rowId xmlns:a16="http://schemas.microsoft.com/office/drawing/2014/main" val="1427083572"/>
                  </a:ext>
                </a:extLst>
              </a:tr>
            </a:tbl>
          </a:graphicData>
        </a:graphic>
      </p:graphicFrame>
      <p:pic>
        <p:nvPicPr>
          <p:cNvPr id="17" name="Picture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317" y="2220573"/>
            <a:ext cx="4147649" cy="1071051"/>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629828160"/>
              </p:ext>
            </p:extLst>
          </p:nvPr>
        </p:nvGraphicFramePr>
        <p:xfrm>
          <a:off x="2260601" y="4255839"/>
          <a:ext cx="9639299" cy="1381760"/>
        </p:xfrm>
        <a:graphic>
          <a:graphicData uri="http://schemas.openxmlformats.org/drawingml/2006/table">
            <a:tbl>
              <a:tblPr firstRow="1" bandRow="1">
                <a:tableStyleId>{5C22544A-7EE6-4342-B048-85BDC9FD1C3A}</a:tableStyleId>
              </a:tblPr>
              <a:tblGrid>
                <a:gridCol w="9639299">
                  <a:extLst>
                    <a:ext uri="{9D8B030D-6E8A-4147-A177-3AD203B41FA5}">
                      <a16:colId xmlns:a16="http://schemas.microsoft.com/office/drawing/2014/main" val="4210058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Washington Department of Fish and Wildlife (WDFW)    </a:t>
                      </a:r>
                      <a:br>
                        <a:rPr lang="en-US" b="0" baseline="0" dirty="0" smtClean="0">
                          <a:solidFill>
                            <a:srgbClr val="1C355E"/>
                          </a:solidFill>
                        </a:rPr>
                      </a:br>
                      <a:r>
                        <a:rPr lang="en-US" b="1" i="0" dirty="0" smtClean="0">
                          <a:solidFill>
                            <a:srgbClr val="A7353A"/>
                          </a:solidFill>
                        </a:rPr>
                        <a:t>Hiring: </a:t>
                      </a:r>
                      <a:r>
                        <a:rPr lang="en-US" b="0" i="0" dirty="0" smtClean="0">
                          <a:solidFill>
                            <a:srgbClr val="A7353A"/>
                          </a:solidFill>
                        </a:rPr>
                        <a:t>Natural Resource Specialist; Scientific Technician; Management Analyst</a:t>
                      </a:r>
                      <a:endParaRPr lang="en-US" dirty="0">
                        <a:solidFill>
                          <a:srgbClr val="1C355E"/>
                        </a:solidFill>
                      </a:endParaRPr>
                    </a:p>
                  </a:txBody>
                  <a:tcPr>
                    <a:solidFill>
                      <a:schemeClr val="bg1"/>
                    </a:solidFill>
                  </a:tcPr>
                </a:tc>
                <a:extLst>
                  <a:ext uri="{0D108BD9-81ED-4DB2-BD59-A6C34878D82A}">
                    <a16:rowId xmlns:a16="http://schemas.microsoft.com/office/drawing/2014/main" val="1671370354"/>
                  </a:ext>
                </a:extLst>
              </a:tr>
              <a:tr h="741680">
                <a:tc>
                  <a:txBody>
                    <a:bodyPr/>
                    <a:lstStyle/>
                    <a:p>
                      <a:r>
                        <a:rPr lang="en-US" b="1" dirty="0" smtClean="0">
                          <a:solidFill>
                            <a:srgbClr val="1C355E"/>
                          </a:solidFill>
                        </a:rPr>
                        <a:t>About: </a:t>
                      </a:r>
                      <a:r>
                        <a:rPr lang="en-US" b="0" dirty="0" smtClean="0">
                          <a:solidFill>
                            <a:srgbClr val="1C355E"/>
                          </a:solidFill>
                        </a:rPr>
                        <a:t>WDFW’s mission is to preserve, protect and perpetuate fish, wildlife and ecosystems </a:t>
                      </a:r>
                      <a:br>
                        <a:rPr lang="en-US" b="0" dirty="0" smtClean="0">
                          <a:solidFill>
                            <a:srgbClr val="1C355E"/>
                          </a:solidFill>
                        </a:rPr>
                      </a:br>
                      <a:r>
                        <a:rPr lang="en-US" b="0" dirty="0" smtClean="0">
                          <a:solidFill>
                            <a:srgbClr val="1C355E"/>
                          </a:solidFill>
                        </a:rPr>
                        <a:t>while providing sustainable fish and wildlife recreational and commercial opportunities. </a:t>
                      </a:r>
                    </a:p>
                  </a:txBody>
                  <a:tcPr>
                    <a:solidFill>
                      <a:schemeClr val="bg1"/>
                    </a:solidFill>
                  </a:tcPr>
                </a:tc>
                <a:extLst>
                  <a:ext uri="{0D108BD9-81ED-4DB2-BD59-A6C34878D82A}">
                    <a16:rowId xmlns:a16="http://schemas.microsoft.com/office/drawing/2014/main" val="1427083572"/>
                  </a:ext>
                </a:extLst>
              </a:tr>
            </a:tbl>
          </a:graphicData>
        </a:graphic>
      </p:graphicFrame>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495" y="4074864"/>
            <a:ext cx="1391685" cy="1726121"/>
          </a:xfrm>
          <a:prstGeom prst="rect">
            <a:avLst/>
          </a:prstGeom>
        </p:spPr>
      </p:pic>
      <p:sp>
        <p:nvSpPr>
          <p:cNvPr id="10" name="TextBox 9"/>
          <p:cNvSpPr txBox="1"/>
          <p:nvPr/>
        </p:nvSpPr>
        <p:spPr>
          <a:xfrm>
            <a:off x="0" y="3430"/>
            <a:ext cx="12192000" cy="1477328"/>
          </a:xfrm>
          <a:prstGeom prst="rect">
            <a:avLst/>
          </a:prstGeom>
          <a:solidFill>
            <a:srgbClr val="1C355E"/>
          </a:solidFill>
        </p:spPr>
        <p:txBody>
          <a:bodyPr wrap="square" lIns="91440" tIns="274320" bIns="274320" rtlCol="0" anchor="ctr" anchorCtr="0">
            <a:spAutoFit/>
          </a:bodyPr>
          <a:lstStyle/>
          <a:p>
            <a:pPr algn="ctr"/>
            <a:r>
              <a:rPr lang="en-US" sz="3000" i="1" dirty="0">
                <a:solidFill>
                  <a:schemeClr val="bg1"/>
                </a:solidFill>
              </a:rPr>
              <a:t>Interested in organizations who focus on science and research? </a:t>
            </a:r>
          </a:p>
          <a:p>
            <a:pPr algn="ctr"/>
            <a:r>
              <a:rPr lang="en-US" sz="3000" i="1" dirty="0">
                <a:solidFill>
                  <a:schemeClr val="bg1"/>
                </a:solidFill>
              </a:rPr>
              <a:t>Here are two very different organizations to consider.</a:t>
            </a:r>
          </a:p>
        </p:txBody>
      </p:sp>
    </p:spTree>
    <p:extLst>
      <p:ext uri="{BB962C8B-B14F-4D97-AF65-F5344CB8AC3E}">
        <p14:creationId xmlns:p14="http://schemas.microsoft.com/office/powerpoint/2010/main" val="205711280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343822" y="6172873"/>
            <a:ext cx="612775" cy="6127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9" name="TextBox 18"/>
          <p:cNvSpPr txBox="1"/>
          <p:nvPr/>
        </p:nvSpPr>
        <p:spPr>
          <a:xfrm>
            <a:off x="4012" y="6223674"/>
            <a:ext cx="11675718" cy="553998"/>
          </a:xfrm>
          <a:prstGeom prst="rect">
            <a:avLst/>
          </a:prstGeom>
          <a:noFill/>
        </p:spPr>
        <p:txBody>
          <a:bodyPr wrap="square" rtlCol="0">
            <a:spAutoFit/>
          </a:bodyPr>
          <a:lstStyle/>
          <a:p>
            <a:pPr algn="ctr"/>
            <a:r>
              <a:rPr lang="en-US" sz="2900" b="1" i="1" dirty="0" smtClean="0">
                <a:solidFill>
                  <a:srgbClr val="A7353A"/>
                </a:solidFill>
              </a:rPr>
              <a:t>Check the event on Handshake for details!  </a:t>
            </a:r>
            <a:r>
              <a:rPr lang="en-US" altLang="en-US" sz="2900" dirty="0" smtClean="0"/>
              <a:t>PugetSound.edu/CESevents:</a:t>
            </a:r>
            <a:endParaRPr lang="en-US" altLang="en-US" sz="2900" dirty="0"/>
          </a:p>
        </p:txBody>
      </p:sp>
      <p:graphicFrame>
        <p:nvGraphicFramePr>
          <p:cNvPr id="4" name="Table 3"/>
          <p:cNvGraphicFramePr>
            <a:graphicFrameLocks noGrp="1"/>
          </p:cNvGraphicFramePr>
          <p:nvPr>
            <p:extLst>
              <p:ext uri="{D42A27DB-BD31-4B8C-83A1-F6EECF244321}">
                <p14:modId xmlns:p14="http://schemas.microsoft.com/office/powerpoint/2010/main" val="855123816"/>
              </p:ext>
            </p:extLst>
          </p:nvPr>
        </p:nvGraphicFramePr>
        <p:xfrm>
          <a:off x="3371849" y="2079429"/>
          <a:ext cx="8820151" cy="1554480"/>
        </p:xfrm>
        <a:graphic>
          <a:graphicData uri="http://schemas.openxmlformats.org/drawingml/2006/table">
            <a:tbl>
              <a:tblPr firstRow="1" bandRow="1">
                <a:tableStyleId>{5C22544A-7EE6-4342-B048-85BDC9FD1C3A}</a:tableStyleId>
              </a:tblPr>
              <a:tblGrid>
                <a:gridCol w="8820151">
                  <a:extLst>
                    <a:ext uri="{9D8B030D-6E8A-4147-A177-3AD203B41FA5}">
                      <a16:colId xmlns:a16="http://schemas.microsoft.com/office/drawing/2014/main" val="42100583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err="1" smtClean="0">
                          <a:solidFill>
                            <a:srgbClr val="1C355E"/>
                          </a:solidFill>
                        </a:rPr>
                        <a:t>L'Arche</a:t>
                      </a:r>
                      <a:r>
                        <a:rPr lang="en-US" b="0" baseline="0" dirty="0" smtClean="0">
                          <a:solidFill>
                            <a:srgbClr val="1C355E"/>
                          </a:solidFill>
                        </a:rPr>
                        <a:t> Tahoma Hope     </a:t>
                      </a:r>
                      <a:r>
                        <a:rPr lang="en-US" b="1" i="0" dirty="0" smtClean="0">
                          <a:solidFill>
                            <a:srgbClr val="A7353A"/>
                          </a:solidFill>
                        </a:rPr>
                        <a:t>Hiring: </a:t>
                      </a:r>
                      <a:r>
                        <a:rPr lang="en-US" b="0" i="0" dirty="0" smtClean="0">
                          <a:solidFill>
                            <a:srgbClr val="A7353A"/>
                          </a:solidFill>
                        </a:rPr>
                        <a:t>PAID INTERNSHIP—Assistant/Companion/Caregiver</a:t>
                      </a:r>
                      <a:endParaRPr lang="en-US" b="0" dirty="0">
                        <a:solidFill>
                          <a:srgbClr val="1C355E"/>
                        </a:solidFill>
                      </a:endParaRPr>
                    </a:p>
                  </a:txBody>
                  <a:tcPr>
                    <a:solidFill>
                      <a:schemeClr val="bg1"/>
                    </a:solidFill>
                  </a:tcPr>
                </a:tc>
                <a:extLst>
                  <a:ext uri="{0D108BD9-81ED-4DB2-BD59-A6C34878D82A}">
                    <a16:rowId xmlns:a16="http://schemas.microsoft.com/office/drawing/2014/main" val="1671370354"/>
                  </a:ext>
                </a:extLst>
              </a:tr>
              <a:tr h="370840">
                <a:tc>
                  <a:txBody>
                    <a:bodyPr/>
                    <a:lstStyle/>
                    <a:p>
                      <a:r>
                        <a:rPr lang="en-US" b="1" dirty="0" smtClean="0">
                          <a:solidFill>
                            <a:srgbClr val="1C355E"/>
                          </a:solidFill>
                        </a:rPr>
                        <a:t>About: </a:t>
                      </a:r>
                      <a:r>
                        <a:rPr lang="en-US" b="0" dirty="0" err="1" smtClean="0">
                          <a:solidFill>
                            <a:srgbClr val="1C355E"/>
                          </a:solidFill>
                        </a:rPr>
                        <a:t>L'Arche</a:t>
                      </a:r>
                      <a:r>
                        <a:rPr lang="en-US" b="0" dirty="0" smtClean="0">
                          <a:solidFill>
                            <a:srgbClr val="1C355E"/>
                          </a:solidFill>
                        </a:rPr>
                        <a:t> strives to make known the gifts of people with intellectual disabilities, </a:t>
                      </a:r>
                      <a:br>
                        <a:rPr lang="en-US" b="0" dirty="0" smtClean="0">
                          <a:solidFill>
                            <a:srgbClr val="1C355E"/>
                          </a:solidFill>
                        </a:rPr>
                      </a:br>
                      <a:r>
                        <a:rPr lang="en-US" b="0" dirty="0" smtClean="0">
                          <a:solidFill>
                            <a:srgbClr val="1C355E"/>
                          </a:solidFill>
                        </a:rPr>
                        <a:t>foster environments that meet our members' changing needs, and engage in diverse cultures, working toward a more human society. Our current program offerings include: group homes, a community center, and a working flower and vegetable CSA farm.</a:t>
                      </a:r>
                      <a:endParaRPr lang="en-US" b="0" i="1" dirty="0" smtClean="0">
                        <a:solidFill>
                          <a:srgbClr val="1C355E"/>
                        </a:solidFill>
                      </a:endParaRPr>
                    </a:p>
                  </a:txBody>
                  <a:tcPr>
                    <a:solidFill>
                      <a:schemeClr val="bg1"/>
                    </a:solidFill>
                  </a:tcPr>
                </a:tc>
                <a:extLst>
                  <a:ext uri="{0D108BD9-81ED-4DB2-BD59-A6C34878D82A}">
                    <a16:rowId xmlns:a16="http://schemas.microsoft.com/office/drawing/2014/main" val="1427083572"/>
                  </a:ext>
                </a:extLst>
              </a:tr>
            </a:tbl>
          </a:graphicData>
        </a:graphic>
      </p:graphicFrame>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095" y="2383385"/>
            <a:ext cx="2780098" cy="859790"/>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3952376659"/>
              </p:ext>
            </p:extLst>
          </p:nvPr>
        </p:nvGraphicFramePr>
        <p:xfrm>
          <a:off x="3486150" y="4105079"/>
          <a:ext cx="8572048" cy="1554480"/>
        </p:xfrm>
        <a:graphic>
          <a:graphicData uri="http://schemas.openxmlformats.org/drawingml/2006/table">
            <a:tbl>
              <a:tblPr firstRow="1" bandRow="1">
                <a:tableStyleId>{5C22544A-7EE6-4342-B048-85BDC9FD1C3A}</a:tableStyleId>
              </a:tblPr>
              <a:tblGrid>
                <a:gridCol w="8572048">
                  <a:extLst>
                    <a:ext uri="{9D8B030D-6E8A-4147-A177-3AD203B41FA5}">
                      <a16:colId xmlns:a16="http://schemas.microsoft.com/office/drawing/2014/main" val="42100583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1C355E"/>
                          </a:solidFill>
                        </a:rPr>
                        <a:t>Who:</a:t>
                      </a:r>
                      <a:r>
                        <a:rPr lang="en-US" baseline="0" dirty="0" smtClean="0">
                          <a:solidFill>
                            <a:srgbClr val="1C355E"/>
                          </a:solidFill>
                        </a:rPr>
                        <a:t> </a:t>
                      </a:r>
                      <a:r>
                        <a:rPr lang="en-US" b="0" baseline="0" dirty="0" smtClean="0">
                          <a:solidFill>
                            <a:srgbClr val="1C355E"/>
                          </a:solidFill>
                        </a:rPr>
                        <a:t>Developmental Disabilities Administration Community Residential Support</a:t>
                      </a:r>
                      <a:br>
                        <a:rPr lang="en-US" b="0" baseline="0" dirty="0" smtClean="0">
                          <a:solidFill>
                            <a:srgbClr val="1C355E"/>
                          </a:solidFill>
                        </a:rPr>
                      </a:br>
                      <a:r>
                        <a:rPr lang="en-US" b="1" i="0" dirty="0" smtClean="0">
                          <a:solidFill>
                            <a:srgbClr val="A7353A"/>
                          </a:solidFill>
                        </a:rPr>
                        <a:t>Hiring: </a:t>
                      </a:r>
                      <a:r>
                        <a:rPr lang="en-US" b="0" i="0" dirty="0" smtClean="0">
                          <a:solidFill>
                            <a:srgbClr val="A7353A"/>
                          </a:solidFill>
                        </a:rPr>
                        <a:t>Direct Support Professional</a:t>
                      </a:r>
                      <a:endParaRPr lang="en-US" b="0" dirty="0">
                        <a:solidFill>
                          <a:srgbClr val="1C355E"/>
                        </a:solidFill>
                      </a:endParaRPr>
                    </a:p>
                  </a:txBody>
                  <a:tcPr>
                    <a:solidFill>
                      <a:schemeClr val="bg1"/>
                    </a:solidFill>
                  </a:tcPr>
                </a:tc>
                <a:extLst>
                  <a:ext uri="{0D108BD9-81ED-4DB2-BD59-A6C34878D82A}">
                    <a16:rowId xmlns:a16="http://schemas.microsoft.com/office/drawing/2014/main" val="1671370354"/>
                  </a:ext>
                </a:extLst>
              </a:tr>
              <a:tr h="7416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1C355E"/>
                          </a:solidFill>
                        </a:rPr>
                        <a:t>About: </a:t>
                      </a:r>
                      <a:r>
                        <a:rPr lang="en-US" b="0" dirty="0" smtClean="0">
                          <a:solidFill>
                            <a:srgbClr val="1C355E"/>
                          </a:solidFill>
                        </a:rPr>
                        <a:t>The</a:t>
                      </a:r>
                      <a:r>
                        <a:rPr lang="en-US" b="0" baseline="0" dirty="0" smtClean="0">
                          <a:solidFill>
                            <a:srgbClr val="1C355E"/>
                          </a:solidFill>
                        </a:rPr>
                        <a:t> DDA s</a:t>
                      </a:r>
                      <a:r>
                        <a:rPr lang="en-US" b="0" dirty="0" smtClean="0">
                          <a:solidFill>
                            <a:srgbClr val="1C355E"/>
                          </a:solidFill>
                        </a:rPr>
                        <a:t>upports individuals with intellectual and developmental disabilities </a:t>
                      </a:r>
                      <a:br>
                        <a:rPr lang="en-US" b="0" dirty="0" smtClean="0">
                          <a:solidFill>
                            <a:srgbClr val="1C355E"/>
                          </a:solidFill>
                        </a:rPr>
                      </a:br>
                      <a:r>
                        <a:rPr lang="en-US" b="0" dirty="0" smtClean="0">
                          <a:solidFill>
                            <a:srgbClr val="1C355E"/>
                          </a:solidFill>
                        </a:rPr>
                        <a:t>in their home and in the community. Flexible</a:t>
                      </a:r>
                      <a:r>
                        <a:rPr lang="en-US" b="0" baseline="0" dirty="0" smtClean="0">
                          <a:solidFill>
                            <a:srgbClr val="1C355E"/>
                          </a:solidFill>
                        </a:rPr>
                        <a:t> schedules. </a:t>
                      </a:r>
                      <a:r>
                        <a:rPr lang="en-US" b="0" dirty="0" smtClean="0">
                          <a:solidFill>
                            <a:srgbClr val="1C355E"/>
                          </a:solidFill>
                        </a:rPr>
                        <a:t>Training provided. </a:t>
                      </a:r>
                      <a:br>
                        <a:rPr lang="en-US" b="0" dirty="0" smtClean="0">
                          <a:solidFill>
                            <a:srgbClr val="1C355E"/>
                          </a:solidFill>
                        </a:rPr>
                      </a:br>
                      <a:r>
                        <a:rPr lang="en-US" b="0" dirty="0" smtClean="0">
                          <a:solidFill>
                            <a:srgbClr val="1C355E"/>
                          </a:solidFill>
                        </a:rPr>
                        <a:t>No experience needed.</a:t>
                      </a:r>
                    </a:p>
                  </a:txBody>
                  <a:tcPr>
                    <a:solidFill>
                      <a:schemeClr val="bg1"/>
                    </a:solidFill>
                  </a:tcPr>
                </a:tc>
                <a:extLst>
                  <a:ext uri="{0D108BD9-81ED-4DB2-BD59-A6C34878D82A}">
                    <a16:rowId xmlns:a16="http://schemas.microsoft.com/office/drawing/2014/main" val="1427083572"/>
                  </a:ext>
                </a:extLst>
              </a:tr>
            </a:tbl>
          </a:graphicData>
        </a:graphic>
      </p:graphicFrame>
      <p:grpSp>
        <p:nvGrpSpPr>
          <p:cNvPr id="17" name="Group 16"/>
          <p:cNvGrpSpPr/>
          <p:nvPr/>
        </p:nvGrpSpPr>
        <p:grpSpPr>
          <a:xfrm>
            <a:off x="160275" y="4067176"/>
            <a:ext cx="3130367" cy="1038224"/>
            <a:chOff x="109475" y="1285876"/>
            <a:chExt cx="2563875" cy="850340"/>
          </a:xfrm>
        </p:grpSpPr>
        <p:pic>
          <p:nvPicPr>
            <p:cNvPr id="27" name="Picture 2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641" b="35840"/>
            <a:stretch/>
          </p:blipFill>
          <p:spPr>
            <a:xfrm>
              <a:off x="230380" y="1285876"/>
              <a:ext cx="2340805" cy="850340"/>
            </a:xfrm>
            <a:prstGeom prst="rect">
              <a:avLst/>
            </a:prstGeom>
          </p:spPr>
        </p:pic>
        <p:sp>
          <p:nvSpPr>
            <p:cNvPr id="28" name="Rectangle 27"/>
            <p:cNvSpPr/>
            <p:nvPr/>
          </p:nvSpPr>
          <p:spPr>
            <a:xfrm>
              <a:off x="666750" y="1285876"/>
              <a:ext cx="2006600" cy="66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9475" y="1296354"/>
              <a:ext cx="354330" cy="70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0" y="-227402"/>
            <a:ext cx="12192000" cy="1938992"/>
          </a:xfrm>
          <a:prstGeom prst="rect">
            <a:avLst/>
          </a:prstGeom>
          <a:solidFill>
            <a:srgbClr val="1C355E"/>
          </a:solidFill>
        </p:spPr>
        <p:txBody>
          <a:bodyPr wrap="square" lIns="91440" tIns="274320" bIns="274320" rtlCol="0" anchor="ctr" anchorCtr="0">
            <a:spAutoFit/>
          </a:bodyPr>
          <a:lstStyle/>
          <a:p>
            <a:pPr algn="ctr"/>
            <a:r>
              <a:rPr lang="en-US" sz="3000" i="1" dirty="0">
                <a:solidFill>
                  <a:schemeClr val="bg1"/>
                </a:solidFill>
              </a:rPr>
              <a:t>Want to work with individuals and communities of people </a:t>
            </a:r>
            <a:r>
              <a:rPr lang="en-US" sz="3000" i="1" dirty="0" smtClean="0">
                <a:solidFill>
                  <a:schemeClr val="bg1"/>
                </a:solidFill>
              </a:rPr>
              <a:t/>
            </a:r>
            <a:br>
              <a:rPr lang="en-US" sz="3000" i="1" dirty="0" smtClean="0">
                <a:solidFill>
                  <a:schemeClr val="bg1"/>
                </a:solidFill>
              </a:rPr>
            </a:br>
            <a:r>
              <a:rPr lang="en-US" sz="3000" i="1" dirty="0" smtClean="0">
                <a:solidFill>
                  <a:schemeClr val="bg1"/>
                </a:solidFill>
              </a:rPr>
              <a:t>with </a:t>
            </a:r>
            <a:r>
              <a:rPr lang="en-US" sz="3000" i="1" dirty="0">
                <a:solidFill>
                  <a:schemeClr val="bg1"/>
                </a:solidFill>
              </a:rPr>
              <a:t>intellectual </a:t>
            </a:r>
            <a:r>
              <a:rPr lang="en-US" sz="3000" i="1" dirty="0" smtClean="0">
                <a:solidFill>
                  <a:schemeClr val="bg1"/>
                </a:solidFill>
              </a:rPr>
              <a:t>disabilities? Here’s </a:t>
            </a:r>
            <a:r>
              <a:rPr lang="en-US" sz="3000" i="1" dirty="0">
                <a:solidFill>
                  <a:schemeClr val="bg1"/>
                </a:solidFill>
              </a:rPr>
              <a:t>a nonprofit and a </a:t>
            </a:r>
            <a:r>
              <a:rPr lang="en-US" sz="3000" i="1" dirty="0" smtClean="0">
                <a:solidFill>
                  <a:schemeClr val="bg1"/>
                </a:solidFill>
              </a:rPr>
              <a:t/>
            </a:r>
            <a:br>
              <a:rPr lang="en-US" sz="3000" i="1" dirty="0" smtClean="0">
                <a:solidFill>
                  <a:schemeClr val="bg1"/>
                </a:solidFill>
              </a:rPr>
            </a:br>
            <a:r>
              <a:rPr lang="en-US" sz="3000" i="1" dirty="0" smtClean="0">
                <a:solidFill>
                  <a:schemeClr val="bg1"/>
                </a:solidFill>
              </a:rPr>
              <a:t>government </a:t>
            </a:r>
            <a:r>
              <a:rPr lang="en-US" sz="3000" i="1" dirty="0">
                <a:solidFill>
                  <a:schemeClr val="bg1"/>
                </a:solidFill>
              </a:rPr>
              <a:t>agency </a:t>
            </a:r>
            <a:r>
              <a:rPr lang="en-US" sz="3000" i="1" dirty="0" smtClean="0">
                <a:solidFill>
                  <a:schemeClr val="bg1"/>
                </a:solidFill>
              </a:rPr>
              <a:t>where </a:t>
            </a:r>
            <a:r>
              <a:rPr lang="en-US" sz="3000" i="1" dirty="0">
                <a:solidFill>
                  <a:schemeClr val="bg1"/>
                </a:solidFill>
              </a:rPr>
              <a:t>you can explore that interest.</a:t>
            </a:r>
          </a:p>
        </p:txBody>
      </p:sp>
    </p:spTree>
    <p:extLst>
      <p:ext uri="{BB962C8B-B14F-4D97-AF65-F5344CB8AC3E}">
        <p14:creationId xmlns:p14="http://schemas.microsoft.com/office/powerpoint/2010/main" val="79458188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36046</TotalTime>
  <Words>1491</Words>
  <Application>Microsoft Office PowerPoint</Application>
  <PresentationFormat>Widescreen</PresentationFormat>
  <Paragraphs>66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L Hay</dc:creator>
  <cp:lastModifiedBy>Kris L Hay</cp:lastModifiedBy>
  <cp:revision>555</cp:revision>
  <cp:lastPrinted>2023-02-14T00:31:05Z</cp:lastPrinted>
  <dcterms:created xsi:type="dcterms:W3CDTF">2019-11-22T00:18:00Z</dcterms:created>
  <dcterms:modified xsi:type="dcterms:W3CDTF">2023-02-14T20:41:53Z</dcterms:modified>
</cp:coreProperties>
</file>