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sldIdLst>
    <p:sldId id="256" r:id="rId2"/>
    <p:sldId id="257" r:id="rId3"/>
    <p:sldId id="258" r:id="rId4"/>
    <p:sldId id="260" r:id="rId5"/>
    <p:sldId id="259" r:id="rId6"/>
    <p:sldId id="264" r:id="rId7"/>
    <p:sldId id="276" r:id="rId8"/>
    <p:sldId id="274" r:id="rId9"/>
    <p:sldId id="268" r:id="rId10"/>
    <p:sldId id="269" r:id="rId11"/>
    <p:sldId id="270" r:id="rId12"/>
    <p:sldId id="275" r:id="rId13"/>
    <p:sldId id="265" r:id="rId14"/>
    <p:sldId id="266" r:id="rId15"/>
    <p:sldId id="267" r:id="rId16"/>
    <p:sldId id="273" r:id="rId17"/>
    <p:sldId id="277" r:id="rId18"/>
    <p:sldId id="261" r:id="rId19"/>
    <p:sldId id="262" r:id="rId20"/>
    <p:sldId id="263" r:id="rId21"/>
    <p:sldId id="27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styn Dolack" initials="KD" lastIdx="1" clrIdx="0">
    <p:extLst>
      <p:ext uri="{19B8F6BF-5375-455C-9EA6-DF929625EA0E}">
        <p15:presenceInfo xmlns:p15="http://schemas.microsoft.com/office/powerpoint/2012/main" userId="S-1-5-21-113936554-849131609-2399885837-125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59" d="100"/>
          <a:sy n="159" d="100"/>
        </p:scale>
        <p:origin x="38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6896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55650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776237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763257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530524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223587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8339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523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457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8/2/2022</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7804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8/2/2022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707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8/2/2022</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154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8/2/2022</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567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8/2/2022</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85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8/2/2022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5668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8/2/2022</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515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8/2/2022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12290497"/>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6.tm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1.png"/><Relationship Id="rId5" Type="http://schemas.openxmlformats.org/officeDocument/2006/relationships/hyperlink" Target="mailto:mattjohnson@pugetsound.edu" TargetMode="External"/><Relationship Id="rId4" Type="http://schemas.openxmlformats.org/officeDocument/2006/relationships/hyperlink" Target="mailto:znavarrete@pugetsound.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3.png"/><Relationship Id="rId4" Type="http://schemas.openxmlformats.org/officeDocument/2006/relationships/image" Target="../media/image6.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781" y="3428998"/>
            <a:ext cx="7536873" cy="2268559"/>
          </a:xfrm>
        </p:spPr>
        <p:txBody>
          <a:bodyPr/>
          <a:lstStyle/>
          <a:p>
            <a:pPr algn="l"/>
            <a:r>
              <a:rPr lang="en-US" dirty="0" smtClean="0"/>
              <a:t>Golf Cart Safety Training</a:t>
            </a:r>
            <a:endParaRPr lang="en-US" dirty="0"/>
          </a:p>
        </p:txBody>
      </p:sp>
      <p:pic>
        <p:nvPicPr>
          <p:cNvPr id="4" name="Picture 3" descr="How Much Does it Cost to Replace Golf Cart Batteries? | HowMuchIsIt.or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412" y="291751"/>
            <a:ext cx="3729182" cy="28263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00" y="73004"/>
            <a:ext cx="2496765" cy="238386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7805243"/>
      </p:ext>
    </p:extLst>
  </p:cSld>
  <p:clrMapOvr>
    <a:masterClrMapping/>
  </p:clrMapOvr>
  <mc:AlternateContent xmlns:mc="http://schemas.openxmlformats.org/markup-compatibility/2006" xmlns:p14="http://schemas.microsoft.com/office/powerpoint/2010/main">
    <mc:Choice Requires="p14">
      <p:transition spd="slow" p14:dur="2000" advClick="0" advTm="5653"/>
    </mc:Choice>
    <mc:Fallback xmlns="">
      <p:transition spd="slow" advClick="0" advTm="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down and be extra attentive while near blind spots on campus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820625" y="2249415"/>
            <a:ext cx="3881438" cy="4128655"/>
          </a:xfrm>
        </p:spPr>
      </p:pic>
      <p:cxnSp>
        <p:nvCxnSpPr>
          <p:cNvPr id="6" name="Straight Arrow Connector 5"/>
          <p:cNvCxnSpPr/>
          <p:nvPr/>
        </p:nvCxnSpPr>
        <p:spPr>
          <a:xfrm flipH="1">
            <a:off x="6945745" y="3066473"/>
            <a:ext cx="1801091" cy="1477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76291" y="2576946"/>
            <a:ext cx="2341090" cy="369332"/>
          </a:xfrm>
          <a:prstGeom prst="rect">
            <a:avLst/>
          </a:prstGeom>
          <a:noFill/>
        </p:spPr>
        <p:txBody>
          <a:bodyPr wrap="none" rtlCol="0">
            <a:spAutoFit/>
          </a:bodyPr>
          <a:lstStyle/>
          <a:p>
            <a:r>
              <a:rPr lang="en-US" dirty="0" smtClean="0"/>
              <a:t>Facilities Parking Lot</a:t>
            </a:r>
            <a:endParaRPr lang="en-US" dirty="0"/>
          </a:p>
        </p:txBody>
      </p:sp>
      <p:cxnSp>
        <p:nvCxnSpPr>
          <p:cNvPr id="9" name="Straight Arrow Connector 8"/>
          <p:cNvCxnSpPr/>
          <p:nvPr/>
        </p:nvCxnSpPr>
        <p:spPr>
          <a:xfrm flipH="1" flipV="1">
            <a:off x="4761345" y="4738255"/>
            <a:ext cx="817419" cy="11453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49964" y="4959927"/>
            <a:ext cx="692727" cy="10714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140364" y="4359564"/>
            <a:ext cx="1620981" cy="1108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038764" y="4295632"/>
            <a:ext cx="117301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7095714"/>
      </p:ext>
    </p:extLst>
  </p:cSld>
  <p:clrMapOvr>
    <a:masterClrMapping/>
  </p:clrMapOvr>
  <mc:AlternateContent xmlns:mc="http://schemas.openxmlformats.org/markup-compatibility/2006" xmlns:p14="http://schemas.microsoft.com/office/powerpoint/2010/main">
    <mc:Choice Requires="p14">
      <p:transition spd="slow" p14:dur="2000" advTm="10609"/>
    </mc:Choice>
    <mc:Fallback xmlns="">
      <p:transition spd="slow" advTm="1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685" y="498763"/>
            <a:ext cx="8596668" cy="1320800"/>
          </a:xfrm>
        </p:spPr>
        <p:txBody>
          <a:bodyPr>
            <a:normAutofit fontScale="90000"/>
          </a:bodyPr>
          <a:lstStyle/>
          <a:p>
            <a:r>
              <a:rPr lang="en-US" dirty="0" smtClean="0"/>
              <a:t>High pedestrian/cart traffic area</a:t>
            </a:r>
            <a:br>
              <a:rPr lang="en-US" dirty="0" smtClean="0"/>
            </a:br>
            <a:r>
              <a:rPr lang="en-US" dirty="0" smtClean="0"/>
              <a:t>(west side of aquatics building in between athletics &amp; baseball field)</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1058718" y="2645768"/>
            <a:ext cx="3881438" cy="2911078"/>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62169" y="2663031"/>
            <a:ext cx="3881438" cy="287655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0027970"/>
      </p:ext>
    </p:extLst>
  </p:cSld>
  <p:clrMapOvr>
    <a:masterClrMapping/>
  </p:clrMapOvr>
  <mc:AlternateContent xmlns:mc="http://schemas.openxmlformats.org/markup-compatibility/2006" xmlns:p14="http://schemas.microsoft.com/office/powerpoint/2010/main">
    <mc:Choice Requires="p14">
      <p:transition spd="slow" p14:dur="2000" advTm="16105"/>
    </mc:Choice>
    <mc:Fallback xmlns="">
      <p:transition spd="slow" advTm="1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on sidewalks…DO NOT drive on the streets…</a:t>
            </a:r>
            <a:endParaRPr lang="en-US" dirty="0"/>
          </a:p>
        </p:txBody>
      </p:sp>
      <p:sp>
        <p:nvSpPr>
          <p:cNvPr id="3" name="Content Placeholder 2"/>
          <p:cNvSpPr>
            <a:spLocks noGrp="1"/>
          </p:cNvSpPr>
          <p:nvPr>
            <p:ph idx="1"/>
          </p:nvPr>
        </p:nvSpPr>
        <p:spPr/>
        <p:txBody>
          <a:bodyPr>
            <a:normAutofit/>
          </a:bodyPr>
          <a:lstStyle/>
          <a:p>
            <a:r>
              <a:rPr lang="en-US" sz="2400" dirty="0" smtClean="0"/>
              <a:t>However, you can drive on Lawrence, 13</a:t>
            </a:r>
            <a:r>
              <a:rPr lang="en-US" sz="2400" baseline="30000" dirty="0" smtClean="0"/>
              <a:t>th</a:t>
            </a:r>
            <a:r>
              <a:rPr lang="en-US" sz="2400" dirty="0" smtClean="0"/>
              <a:t> street, and 15</a:t>
            </a:r>
            <a:r>
              <a:rPr lang="en-US" sz="2400" baseline="30000" dirty="0" smtClean="0"/>
              <a:t>th</a:t>
            </a:r>
            <a:r>
              <a:rPr lang="en-US" sz="2400" dirty="0" smtClean="0"/>
              <a:t> street (the University owns these roads)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3568149"/>
      </p:ext>
    </p:extLst>
  </p:cSld>
  <p:clrMapOvr>
    <a:masterClrMapping/>
  </p:clrMapOvr>
  <mc:AlternateContent xmlns:mc="http://schemas.openxmlformats.org/markup-compatibility/2006" xmlns:p14="http://schemas.microsoft.com/office/powerpoint/2010/main">
    <mc:Choice Requires="p14">
      <p:transition spd="slow" p14:dur="2000" advTm="17829"/>
    </mc:Choice>
    <mc:Fallback xmlns="">
      <p:transition spd="slow" advTm="17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NEVER Drive the Cart through the following areas…</a:t>
            </a:r>
            <a:endParaRPr lang="en-US" dirty="0"/>
          </a:p>
        </p:txBody>
      </p:sp>
      <p:sp>
        <p:nvSpPr>
          <p:cNvPr id="3" name="Content Placeholder 2"/>
          <p:cNvSpPr>
            <a:spLocks noGrp="1"/>
          </p:cNvSpPr>
          <p:nvPr>
            <p:ph idx="1"/>
          </p:nvPr>
        </p:nvSpPr>
        <p:spPr/>
        <p:txBody>
          <a:bodyPr/>
          <a:lstStyle/>
          <a:p>
            <a:r>
              <a:rPr lang="en-US" dirty="0" smtClean="0"/>
              <a:t>Wheelock Patio</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66943" y="1958398"/>
            <a:ext cx="5056909" cy="4742295"/>
          </a:xfrm>
          <a:prstGeom prst="rect">
            <a:avLst/>
          </a:prstGeom>
        </p:spPr>
      </p:pic>
      <p:cxnSp>
        <p:nvCxnSpPr>
          <p:cNvPr id="6" name="Straight Arrow Connector 5"/>
          <p:cNvCxnSpPr/>
          <p:nvPr/>
        </p:nvCxnSpPr>
        <p:spPr>
          <a:xfrm>
            <a:off x="2743200" y="2410691"/>
            <a:ext cx="2687782" cy="1995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quot;No&quot; Symbol 6"/>
          <p:cNvSpPr/>
          <p:nvPr/>
        </p:nvSpPr>
        <p:spPr>
          <a:xfrm>
            <a:off x="5368924" y="4164879"/>
            <a:ext cx="1052945" cy="94210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9620712"/>
      </p:ext>
    </p:extLst>
  </p:cSld>
  <p:clrMapOvr>
    <a:masterClrMapping/>
  </p:clrMapOvr>
  <mc:AlternateContent xmlns:mc="http://schemas.openxmlformats.org/markup-compatibility/2006" xmlns:p14="http://schemas.microsoft.com/office/powerpoint/2010/main">
    <mc:Choice Requires="p14">
      <p:transition spd="slow" p14:dur="2000" advTm="7091"/>
    </mc:Choice>
    <mc:Fallback xmlns="">
      <p:transition spd="slow" advTm="7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park in Jones Circle (unless loading &amp; unloading)</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3070721" y="2601109"/>
            <a:ext cx="3881438" cy="3277484"/>
          </a:xfrm>
        </p:spPr>
      </p:pic>
      <p:sp>
        <p:nvSpPr>
          <p:cNvPr id="5" name="&quot;No&quot; Symbol 4"/>
          <p:cNvSpPr/>
          <p:nvPr/>
        </p:nvSpPr>
        <p:spPr>
          <a:xfrm>
            <a:off x="4645891" y="4775200"/>
            <a:ext cx="720436" cy="73890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4430024"/>
      </p:ext>
    </p:extLst>
  </p:cSld>
  <p:clrMapOvr>
    <a:masterClrMapping/>
  </p:clrMapOvr>
  <mc:AlternateContent xmlns:mc="http://schemas.openxmlformats.org/markup-compatibility/2006" xmlns:p14="http://schemas.microsoft.com/office/powerpoint/2010/main">
    <mc:Choice Requires="p14">
      <p:transition spd="slow" p14:dur="2000" advTm="8667"/>
    </mc:Choice>
    <mc:Fallback xmlns="">
      <p:transition spd="slow" advTm="8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drive through/ or park in Benefactor Plaza</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88043" y="2197534"/>
            <a:ext cx="5175249" cy="3881437"/>
          </a:xfrm>
        </p:spPr>
      </p:pic>
      <p:sp>
        <p:nvSpPr>
          <p:cNvPr id="5" name="&quot;No&quot; Symbol 4"/>
          <p:cNvSpPr/>
          <p:nvPr/>
        </p:nvSpPr>
        <p:spPr>
          <a:xfrm>
            <a:off x="4331855" y="4257964"/>
            <a:ext cx="711200" cy="637309"/>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p:nvPr/>
        </p:nvCxnSpPr>
        <p:spPr>
          <a:xfrm flipV="1">
            <a:off x="6216073" y="4710545"/>
            <a:ext cx="1108363" cy="7389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724727" y="4895273"/>
            <a:ext cx="1690255" cy="665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5622422"/>
      </p:ext>
    </p:extLst>
  </p:cSld>
  <p:clrMapOvr>
    <a:masterClrMapping/>
  </p:clrMapOvr>
  <mc:AlternateContent xmlns:mc="http://schemas.openxmlformats.org/markup-compatibility/2006" xmlns:p14="http://schemas.microsoft.com/office/powerpoint/2010/main">
    <mc:Choice Requires="p14">
      <p:transition spd="slow" p14:dur="2000" advTm="8733"/>
    </mc:Choice>
    <mc:Fallback xmlns="">
      <p:transition spd="slow" advTm="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park:</a:t>
            </a:r>
            <a:endParaRPr lang="en-US" dirty="0"/>
          </a:p>
        </p:txBody>
      </p:sp>
      <p:sp>
        <p:nvSpPr>
          <p:cNvPr id="3" name="Content Placeholder 2"/>
          <p:cNvSpPr>
            <a:spLocks noGrp="1"/>
          </p:cNvSpPr>
          <p:nvPr>
            <p:ph idx="1"/>
          </p:nvPr>
        </p:nvSpPr>
        <p:spPr/>
        <p:txBody>
          <a:bodyPr>
            <a:normAutofit/>
          </a:bodyPr>
          <a:lstStyle/>
          <a:p>
            <a:r>
              <a:rPr lang="en-US" sz="2400" dirty="0" smtClean="0"/>
              <a:t>In fire lanes</a:t>
            </a:r>
          </a:p>
          <a:p>
            <a:r>
              <a:rPr lang="en-US" sz="2400" dirty="0" smtClean="0"/>
              <a:t>In front of a building entrance</a:t>
            </a:r>
          </a:p>
          <a:p>
            <a:r>
              <a:rPr lang="en-US" sz="2400" dirty="0" smtClean="0"/>
              <a:t>Disability ramps</a:t>
            </a:r>
          </a:p>
          <a:p>
            <a:r>
              <a:rPr lang="en-US" sz="2400" dirty="0" smtClean="0"/>
              <a:t>In the middle of a path</a:t>
            </a:r>
            <a:endParaRPr lang="en-US" sz="2400" dirty="0"/>
          </a:p>
        </p:txBody>
      </p:sp>
      <p:pic>
        <p:nvPicPr>
          <p:cNvPr id="4" name="Picture 3" descr="Franklin Downtown Partnership: Parking Alert for Main Stre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606" y="1738745"/>
            <a:ext cx="1876425" cy="2438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2226194"/>
      </p:ext>
    </p:extLst>
  </p:cSld>
  <p:clrMapOvr>
    <a:masterClrMapping/>
  </p:clrMapOvr>
  <mc:AlternateContent xmlns:mc="http://schemas.openxmlformats.org/markup-compatibility/2006" xmlns:p14="http://schemas.microsoft.com/office/powerpoint/2010/main">
    <mc:Choice Requires="p14">
      <p:transition spd="slow" p14:dur="2000" advTm="12654"/>
    </mc:Choice>
    <mc:Fallback xmlns="">
      <p:transition spd="slow" advTm="12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mpus Map_02-2021-Cart Pathways 2.pdf - Adobe Acrobat Pro 201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4118" y="268941"/>
            <a:ext cx="10703859" cy="6329083"/>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7746117"/>
      </p:ext>
    </p:extLst>
  </p:cSld>
  <p:clrMapOvr>
    <a:masterClrMapping/>
  </p:clrMapOvr>
  <mc:AlternateContent xmlns:mc="http://schemas.openxmlformats.org/markup-compatibility/2006" xmlns:p14="http://schemas.microsoft.com/office/powerpoint/2010/main">
    <mc:Choice Requires="p14">
      <p:transition spd="slow" p14:dur="2000" advTm="10260"/>
    </mc:Choice>
    <mc:Fallback xmlns="">
      <p:transition spd="slow" advTm="1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Pre-Operator Inspection:</a:t>
            </a:r>
            <a:endParaRPr lang="en-US" dirty="0"/>
          </a:p>
        </p:txBody>
      </p:sp>
      <p:sp>
        <p:nvSpPr>
          <p:cNvPr id="3" name="Content Placeholder 2"/>
          <p:cNvSpPr>
            <a:spLocks noGrp="1"/>
          </p:cNvSpPr>
          <p:nvPr>
            <p:ph idx="1"/>
          </p:nvPr>
        </p:nvSpPr>
        <p:spPr/>
        <p:txBody>
          <a:bodyPr>
            <a:normAutofit/>
          </a:bodyPr>
          <a:lstStyle/>
          <a:p>
            <a:r>
              <a:rPr lang="en-US" sz="2400" dirty="0" smtClean="0"/>
              <a:t>Check </a:t>
            </a:r>
            <a:r>
              <a:rPr lang="en-US" sz="2400" dirty="0"/>
              <a:t>tires for proper inflation, cuts or </a:t>
            </a:r>
            <a:r>
              <a:rPr lang="en-US" sz="2400" dirty="0" smtClean="0"/>
              <a:t>punctures </a:t>
            </a:r>
          </a:p>
          <a:p>
            <a:r>
              <a:rPr lang="en-US" sz="2400" dirty="0" smtClean="0"/>
              <a:t>Check for sufficient amount of gas/battery is charged</a:t>
            </a:r>
          </a:p>
          <a:p>
            <a:r>
              <a:rPr lang="en-US" sz="2400" dirty="0" smtClean="0"/>
              <a:t>Check </a:t>
            </a:r>
            <a:r>
              <a:rPr lang="en-US" sz="2400" dirty="0"/>
              <a:t>that steering is </a:t>
            </a:r>
            <a:r>
              <a:rPr lang="en-US" sz="2400" dirty="0" smtClean="0"/>
              <a:t>normal </a:t>
            </a:r>
          </a:p>
          <a:p>
            <a:r>
              <a:rPr lang="en-US" sz="2400" dirty="0" smtClean="0"/>
              <a:t>Check </a:t>
            </a:r>
            <a:r>
              <a:rPr lang="en-US" sz="2400" dirty="0"/>
              <a:t>that forward and reverse gears are </a:t>
            </a:r>
            <a:r>
              <a:rPr lang="en-US" sz="2400" dirty="0" smtClean="0"/>
              <a:t>operational </a:t>
            </a:r>
          </a:p>
          <a:p>
            <a:r>
              <a:rPr lang="en-US" sz="2400" dirty="0" smtClean="0"/>
              <a:t> </a:t>
            </a:r>
            <a:r>
              <a:rPr lang="en-US" sz="2400" dirty="0"/>
              <a:t>Check brakes for proper </a:t>
            </a:r>
            <a:r>
              <a:rPr lang="en-US" sz="2400" dirty="0" smtClean="0"/>
              <a:t>operation</a:t>
            </a:r>
            <a:endParaRPr lang="en-US" sz="2400" dirty="0"/>
          </a:p>
        </p:txBody>
      </p:sp>
      <p:pic>
        <p:nvPicPr>
          <p:cNvPr id="4" name="Picture 3" descr="File:Check sheet.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146" y="73890"/>
            <a:ext cx="2770910" cy="351905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4584458"/>
      </p:ext>
    </p:extLst>
  </p:cSld>
  <p:clrMapOvr>
    <a:masterClrMapping/>
  </p:clrMapOvr>
  <mc:AlternateContent xmlns:mc="http://schemas.openxmlformats.org/markup-compatibility/2006" xmlns:p14="http://schemas.microsoft.com/office/powerpoint/2010/main">
    <mc:Choice Requires="p14">
      <p:transition spd="slow" p14:dur="2000" advTm="34406"/>
    </mc:Choice>
    <mc:Fallback xmlns="">
      <p:transition spd="slow" advTm="3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Continued…</a:t>
            </a:r>
            <a:endParaRPr lang="en-US" dirty="0"/>
          </a:p>
        </p:txBody>
      </p:sp>
      <p:sp>
        <p:nvSpPr>
          <p:cNvPr id="3" name="Content Placeholder 2"/>
          <p:cNvSpPr>
            <a:spLocks noGrp="1"/>
          </p:cNvSpPr>
          <p:nvPr>
            <p:ph idx="1"/>
          </p:nvPr>
        </p:nvSpPr>
        <p:spPr/>
        <p:txBody>
          <a:bodyPr>
            <a:normAutofit/>
          </a:bodyPr>
          <a:lstStyle/>
          <a:p>
            <a:r>
              <a:rPr lang="en-US" sz="2400" dirty="0" smtClean="0"/>
              <a:t>If you find any defects, notify your supervisor immediately, and do not operate the cart. </a:t>
            </a:r>
            <a:endParaRPr lang="en-US" sz="2400" dirty="0"/>
          </a:p>
        </p:txBody>
      </p:sp>
      <p:pic>
        <p:nvPicPr>
          <p:cNvPr id="4" name="Picture 3" descr="Vending Machine | Kween's~Kaleidoscop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89" y="3972306"/>
            <a:ext cx="3428313" cy="1294965"/>
          </a:xfrm>
          <a:prstGeom prst="rect">
            <a:avLst/>
          </a:prstGeom>
        </p:spPr>
      </p:pic>
      <p:pic>
        <p:nvPicPr>
          <p:cNvPr id="5" name="Picture 4" descr="Big Bang Theory - Out Of Order by Benares78 on DeviantAr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8727" y="3306618"/>
            <a:ext cx="6869636" cy="31917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414488"/>
      </p:ext>
    </p:extLst>
  </p:cSld>
  <p:clrMapOvr>
    <a:masterClrMapping/>
  </p:clrMapOvr>
  <mc:AlternateContent xmlns:mc="http://schemas.openxmlformats.org/markup-compatibility/2006" xmlns:p14="http://schemas.microsoft.com/office/powerpoint/2010/main">
    <mc:Choice Requires="p14">
      <p:transition spd="slow" p14:dur="2000" advTm="8230"/>
    </mc:Choice>
    <mc:Fallback xmlns="">
      <p:transition spd="slow" advTm="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to Cover</a:t>
            </a:r>
            <a:endParaRPr lang="en-US" dirty="0"/>
          </a:p>
        </p:txBody>
      </p:sp>
      <p:sp>
        <p:nvSpPr>
          <p:cNvPr id="3" name="Content Placeholder 2"/>
          <p:cNvSpPr>
            <a:spLocks noGrp="1"/>
          </p:cNvSpPr>
          <p:nvPr>
            <p:ph idx="1"/>
          </p:nvPr>
        </p:nvSpPr>
        <p:spPr/>
        <p:txBody>
          <a:bodyPr/>
          <a:lstStyle/>
          <a:p>
            <a:pPr marL="6160" indent="0">
              <a:buNone/>
            </a:pPr>
            <a:endParaRPr lang="en-US" sz="2400" dirty="0" smtClean="0"/>
          </a:p>
          <a:p>
            <a:pPr marL="291910" indent="-285750"/>
            <a:r>
              <a:rPr lang="en-US" sz="2400" dirty="0" smtClean="0"/>
              <a:t>What are the golf carts used for on campus?</a:t>
            </a:r>
          </a:p>
          <a:p>
            <a:pPr marL="291910" indent="-285750"/>
            <a:r>
              <a:rPr lang="en-US" sz="2400" dirty="0" smtClean="0"/>
              <a:t>Accidents &amp; Injuries</a:t>
            </a:r>
          </a:p>
          <a:p>
            <a:pPr marL="291910" indent="-285750"/>
            <a:r>
              <a:rPr lang="en-US" sz="2400" dirty="0" smtClean="0"/>
              <a:t>Safety Tips</a:t>
            </a:r>
          </a:p>
          <a:p>
            <a:pPr marL="291910" indent="-285750"/>
            <a:r>
              <a:rPr lang="en-US" sz="2400" dirty="0" smtClean="0"/>
              <a:t>Do’s/Don’ts with golf carts</a:t>
            </a:r>
          </a:p>
          <a:p>
            <a:pPr marL="291910" indent="-285750"/>
            <a:r>
              <a:rPr lang="en-US" sz="2400" dirty="0" smtClean="0"/>
              <a:t>Inspecting golf carts</a:t>
            </a:r>
          </a:p>
          <a:p>
            <a:pPr marL="291910" indent="-285750"/>
            <a:r>
              <a:rPr lang="en-US" sz="2400" dirty="0" smtClean="0"/>
              <a:t>Non-licensed vehicle operation and safety guidelines</a:t>
            </a:r>
          </a:p>
          <a:p>
            <a:pPr marL="291910" indent="-285750"/>
            <a:endParaRPr lang="en-US" dirty="0"/>
          </a:p>
        </p:txBody>
      </p:sp>
      <p:pic>
        <p:nvPicPr>
          <p:cNvPr id="4" name="Picture 3" descr="Golf Cart Free Stock Photo - Public Domain Pictur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417" y="791220"/>
            <a:ext cx="3906983" cy="264008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4477305"/>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a:t>Golf carts are useful tools that help people get from one point to another. However, if used incorrectly, the passengers may fall out of the cart, roll their cart, get run over by a cart or even be struck by the cart. </a:t>
            </a:r>
            <a:endParaRPr lang="en-US" sz="2400" dirty="0" smtClean="0"/>
          </a:p>
          <a:p>
            <a:r>
              <a:rPr lang="en-US" sz="2400" dirty="0" smtClean="0"/>
              <a:t>It </a:t>
            </a:r>
            <a:r>
              <a:rPr lang="en-US" sz="2400" dirty="0"/>
              <a:t>is important to remember and to follow all the rules for golf cart safety. This will prevent most (if not all) golf cart accidents.</a:t>
            </a:r>
          </a:p>
        </p:txBody>
      </p:sp>
      <p:pic>
        <p:nvPicPr>
          <p:cNvPr id="4" name="Picture 3" descr="Team:Virginia/Summary - 2016.igem.or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300937"/>
            <a:ext cx="8706868" cy="18596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5839078"/>
      </p:ext>
    </p:extLst>
  </p:cSld>
  <p:clrMapOvr>
    <a:masterClrMapping/>
  </p:clrMapOvr>
  <mc:AlternateContent xmlns:mc="http://schemas.openxmlformats.org/markup-compatibility/2006" xmlns:p14="http://schemas.microsoft.com/office/powerpoint/2010/main">
    <mc:Choice Requires="p14">
      <p:transition spd="slow" p14:dur="2000" advTm="30479"/>
    </mc:Choice>
    <mc:Fallback xmlns="">
      <p:transition spd="slow" advTm="30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492" y="507331"/>
            <a:ext cx="9630448" cy="1483896"/>
          </a:xfrm>
        </p:spPr>
        <p:txBody>
          <a:bodyPr>
            <a:normAutofit fontScale="90000"/>
          </a:bodyPr>
          <a:lstStyle/>
          <a:p>
            <a:pPr algn="ctr"/>
            <a:r>
              <a:rPr lang="en-US" dirty="0" smtClean="0"/>
              <a:t>Any Questions?</a:t>
            </a:r>
            <a:br>
              <a:rPr lang="en-US" dirty="0" smtClean="0"/>
            </a:br>
            <a:r>
              <a:rPr lang="en-US" dirty="0" smtClean="0"/>
              <a:t/>
            </a:r>
            <a:br>
              <a:rPr lang="en-US" dirty="0" smtClean="0"/>
            </a:br>
            <a:r>
              <a:rPr lang="en-US" dirty="0" smtClean="0"/>
              <a:t>Next Steps:</a:t>
            </a:r>
            <a:br>
              <a:rPr lang="en-US" dirty="0" smtClean="0"/>
            </a:br>
            <a:r>
              <a:rPr lang="en-US" dirty="0" smtClean="0"/>
              <a:t>Please review the non-licensed vehicle operations &amp; guidelines with your supervisor and sign confirmation, hands on training (if applicable),send confirmation sheet to environmental health &amp; safety  at </a:t>
            </a:r>
            <a:r>
              <a:rPr lang="en-US" dirty="0" smtClean="0">
                <a:hlinkClick r:id="rId4"/>
              </a:rPr>
              <a:t>znavarrete@pugetsound.edu</a:t>
            </a:r>
            <a:r>
              <a:rPr lang="en-US" dirty="0" smtClean="0"/>
              <a:t> </a:t>
            </a:r>
            <a:r>
              <a:rPr lang="en-US" dirty="0"/>
              <a:t>or </a:t>
            </a:r>
            <a:r>
              <a:rPr lang="en-US" dirty="0" smtClean="0">
                <a:hlinkClick r:id="rId5"/>
              </a:rPr>
              <a:t>mattjohnson@pugetsound.edu</a:t>
            </a:r>
            <a:r>
              <a:rPr lang="en-US" dirty="0" smtClean="0"/>
              <a:t> </a:t>
            </a:r>
            <a:r>
              <a:rPr lang="en-US" dirty="0" smtClean="0"/>
              <a:t/>
            </a:r>
            <a:br>
              <a:rPr lang="en-US" dirty="0" smtClean="0"/>
            </a:br>
            <a:endParaRPr lang="en-US" dirty="0"/>
          </a:p>
        </p:txBody>
      </p:sp>
      <p:pic>
        <p:nvPicPr>
          <p:cNvPr id="4" name="Content Placeholder 3" descr="Clipart - Thank You Pinned"/>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20071" y="4257040"/>
            <a:ext cx="2844800" cy="2844800"/>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7277275"/>
      </p:ext>
    </p:extLst>
  </p:cSld>
  <p:clrMapOvr>
    <a:masterClrMapping/>
  </p:clrMapOvr>
  <mc:AlternateContent xmlns:mc="http://schemas.openxmlformats.org/markup-compatibility/2006" xmlns:p14="http://schemas.microsoft.com/office/powerpoint/2010/main">
    <mc:Choice Requires="p14">
      <p:transition spd="slow" p14:dur="2000" advTm="32691"/>
    </mc:Choice>
    <mc:Fallback xmlns="">
      <p:transition spd="slow" advTm="3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on campus do we use golf carts?</a:t>
            </a:r>
            <a:endParaRPr lang="en-US" dirty="0"/>
          </a:p>
        </p:txBody>
      </p:sp>
      <p:sp>
        <p:nvSpPr>
          <p:cNvPr id="3" name="Content Placeholder 2"/>
          <p:cNvSpPr>
            <a:spLocks noGrp="1"/>
          </p:cNvSpPr>
          <p:nvPr>
            <p:ph idx="1"/>
          </p:nvPr>
        </p:nvSpPr>
        <p:spPr/>
        <p:txBody>
          <a:bodyPr>
            <a:normAutofit/>
          </a:bodyPr>
          <a:lstStyle/>
          <a:p>
            <a:r>
              <a:rPr lang="en-US" sz="2400" dirty="0" smtClean="0"/>
              <a:t>Golf carts are now utilized for a variety of purposes:</a:t>
            </a:r>
          </a:p>
          <a:p>
            <a:pPr lvl="1"/>
            <a:r>
              <a:rPr lang="en-US" sz="2400" dirty="0" smtClean="0"/>
              <a:t>Delivery for catering, set ups and moves, custodial supply delivery, grounds, maintenance, mechanical, electrical, security, technology services, dining conference services </a:t>
            </a:r>
            <a:endParaRPr lang="en-US" sz="2400" dirty="0"/>
          </a:p>
        </p:txBody>
      </p:sp>
      <p:pic>
        <p:nvPicPr>
          <p:cNvPr id="4" name="Picture 3" descr="Golf Cart – To Walk or Ride on a Golf Course? The 21st Century Golfing Dilemma « Gorilla Golf Bl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5597" y="4729018"/>
            <a:ext cx="3207667" cy="212898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6019933"/>
      </p:ext>
    </p:extLst>
  </p:cSld>
  <p:clrMapOvr>
    <a:masterClrMapping/>
  </p:clrMapOvr>
  <mc:AlternateContent xmlns:mc="http://schemas.openxmlformats.org/markup-compatibility/2006" xmlns:p14="http://schemas.microsoft.com/office/powerpoint/2010/main">
    <mc:Choice Requires="p14">
      <p:transition p14:dur="10" advClick="0" advTm="16000"/>
    </mc:Choice>
    <mc:Fallback xmlns="">
      <p:transition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Golf carts on campus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496002" y="240145"/>
            <a:ext cx="3227416" cy="2486641"/>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34" y="4248657"/>
            <a:ext cx="3238884" cy="244770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347" y="4087090"/>
            <a:ext cx="3213562" cy="223697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703" y="3454399"/>
            <a:ext cx="3836169" cy="260465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451" y="1366982"/>
            <a:ext cx="3348410" cy="2222203"/>
          </a:xfrm>
          <a:prstGeom prst="rect">
            <a:avLst/>
          </a:prstGeom>
        </p:spPr>
      </p:pic>
      <p:sp>
        <p:nvSpPr>
          <p:cNvPr id="9" name="TextBox 8"/>
          <p:cNvSpPr txBox="1"/>
          <p:nvPr/>
        </p:nvSpPr>
        <p:spPr>
          <a:xfrm>
            <a:off x="5107710" y="424934"/>
            <a:ext cx="2484976" cy="369332"/>
          </a:xfrm>
          <a:prstGeom prst="rect">
            <a:avLst/>
          </a:prstGeom>
          <a:noFill/>
        </p:spPr>
        <p:txBody>
          <a:bodyPr wrap="none" rtlCol="0">
            <a:spAutoFit/>
          </a:bodyPr>
          <a:lstStyle/>
          <a:p>
            <a:r>
              <a:rPr lang="en-US" dirty="0" smtClean="0"/>
              <a:t>Long-bed electric cart</a:t>
            </a:r>
            <a:endParaRPr lang="en-US" dirty="0"/>
          </a:p>
        </p:txBody>
      </p:sp>
      <p:sp>
        <p:nvSpPr>
          <p:cNvPr id="10" name="TextBox 9"/>
          <p:cNvSpPr txBox="1"/>
          <p:nvPr/>
        </p:nvSpPr>
        <p:spPr>
          <a:xfrm>
            <a:off x="4716972" y="1767700"/>
            <a:ext cx="1757988" cy="369332"/>
          </a:xfrm>
          <a:prstGeom prst="rect">
            <a:avLst/>
          </a:prstGeom>
          <a:noFill/>
        </p:spPr>
        <p:txBody>
          <a:bodyPr wrap="square" rtlCol="0">
            <a:spAutoFit/>
          </a:bodyPr>
          <a:lstStyle/>
          <a:p>
            <a:r>
              <a:rPr lang="en-US" dirty="0" smtClean="0"/>
              <a:t>Grounds gator</a:t>
            </a:r>
            <a:endParaRPr lang="en-US" dirty="0"/>
          </a:p>
        </p:txBody>
      </p:sp>
      <p:sp>
        <p:nvSpPr>
          <p:cNvPr id="11" name="TextBox 10"/>
          <p:cNvSpPr txBox="1"/>
          <p:nvPr/>
        </p:nvSpPr>
        <p:spPr>
          <a:xfrm>
            <a:off x="9971347" y="3648364"/>
            <a:ext cx="1778000" cy="369332"/>
          </a:xfrm>
          <a:prstGeom prst="rect">
            <a:avLst/>
          </a:prstGeom>
          <a:noFill/>
        </p:spPr>
        <p:txBody>
          <a:bodyPr wrap="square" rtlCol="0">
            <a:spAutoFit/>
          </a:bodyPr>
          <a:lstStyle/>
          <a:p>
            <a:r>
              <a:rPr lang="en-US" dirty="0" smtClean="0"/>
              <a:t>Toro </a:t>
            </a:r>
            <a:endParaRPr lang="en-US" dirty="0"/>
          </a:p>
        </p:txBody>
      </p:sp>
      <p:sp>
        <p:nvSpPr>
          <p:cNvPr id="12" name="TextBox 11"/>
          <p:cNvSpPr txBox="1"/>
          <p:nvPr/>
        </p:nvSpPr>
        <p:spPr>
          <a:xfrm>
            <a:off x="4639633" y="6377770"/>
            <a:ext cx="2153154" cy="369332"/>
          </a:xfrm>
          <a:prstGeom prst="rect">
            <a:avLst/>
          </a:prstGeom>
          <a:noFill/>
        </p:spPr>
        <p:txBody>
          <a:bodyPr wrap="none" rtlCol="0">
            <a:spAutoFit/>
          </a:bodyPr>
          <a:lstStyle/>
          <a:p>
            <a:r>
              <a:rPr lang="en-US" dirty="0" smtClean="0"/>
              <a:t>Electric utility cart</a:t>
            </a:r>
            <a:endParaRPr lang="en-US" dirty="0"/>
          </a:p>
        </p:txBody>
      </p:sp>
      <p:sp>
        <p:nvSpPr>
          <p:cNvPr id="14" name="TextBox 13"/>
          <p:cNvSpPr txBox="1"/>
          <p:nvPr/>
        </p:nvSpPr>
        <p:spPr>
          <a:xfrm>
            <a:off x="5768481" y="2497373"/>
            <a:ext cx="1217000" cy="369332"/>
          </a:xfrm>
          <a:prstGeom prst="rect">
            <a:avLst/>
          </a:prstGeom>
          <a:noFill/>
        </p:spPr>
        <p:txBody>
          <a:bodyPr wrap="none" rtlCol="0">
            <a:spAutoFit/>
          </a:bodyPr>
          <a:lstStyle/>
          <a:p>
            <a:r>
              <a:rPr lang="en-US" dirty="0" smtClean="0"/>
              <a:t>Mini gator</a:t>
            </a:r>
            <a:endParaRPr lang="en-US" dirty="0"/>
          </a:p>
        </p:txBody>
      </p:sp>
      <p:cxnSp>
        <p:nvCxnSpPr>
          <p:cNvPr id="16" name="Straight Arrow Connector 15"/>
          <p:cNvCxnSpPr/>
          <p:nvPr/>
        </p:nvCxnSpPr>
        <p:spPr>
          <a:xfrm flipH="1">
            <a:off x="4086668" y="1930400"/>
            <a:ext cx="7254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p:cNvCxnSpPr>
          <p:nvPr/>
        </p:nvCxnSpPr>
        <p:spPr>
          <a:xfrm>
            <a:off x="6350198" y="794266"/>
            <a:ext cx="1145804" cy="40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2"/>
          </p:cNvCxnSpPr>
          <p:nvPr/>
        </p:nvCxnSpPr>
        <p:spPr>
          <a:xfrm>
            <a:off x="6376981" y="2866705"/>
            <a:ext cx="97979" cy="587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1"/>
          </p:cNvCxnSpPr>
          <p:nvPr/>
        </p:nvCxnSpPr>
        <p:spPr>
          <a:xfrm flipH="1">
            <a:off x="3916218" y="6562436"/>
            <a:ext cx="723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1" idx="1"/>
          </p:cNvCxnSpPr>
          <p:nvPr/>
        </p:nvCxnSpPr>
        <p:spPr>
          <a:xfrm flipH="1">
            <a:off x="9125527" y="3833030"/>
            <a:ext cx="845820" cy="2540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457475" y="777393"/>
            <a:ext cx="3074684" cy="2306013"/>
          </a:xfrm>
          <a:prstGeom prst="rect">
            <a:avLst/>
          </a:prstGeom>
        </p:spPr>
      </p:pic>
      <p:sp>
        <p:nvSpPr>
          <p:cNvPr id="29" name="TextBox 28"/>
          <p:cNvSpPr txBox="1"/>
          <p:nvPr/>
        </p:nvSpPr>
        <p:spPr>
          <a:xfrm>
            <a:off x="8333064" y="3045279"/>
            <a:ext cx="1508746" cy="369332"/>
          </a:xfrm>
          <a:prstGeom prst="rect">
            <a:avLst/>
          </a:prstGeom>
          <a:noFill/>
        </p:spPr>
        <p:txBody>
          <a:bodyPr wrap="none" rtlCol="0">
            <a:spAutoFit/>
          </a:bodyPr>
          <a:lstStyle/>
          <a:p>
            <a:r>
              <a:rPr lang="en-US" dirty="0" smtClean="0"/>
              <a:t>Security cart</a:t>
            </a:r>
            <a:endParaRPr lang="en-US" dirty="0"/>
          </a:p>
        </p:txBody>
      </p:sp>
      <p:cxnSp>
        <p:nvCxnSpPr>
          <p:cNvPr id="31" name="Straight Arrow Connector 30"/>
          <p:cNvCxnSpPr/>
          <p:nvPr/>
        </p:nvCxnSpPr>
        <p:spPr>
          <a:xfrm flipV="1">
            <a:off x="9109710" y="2945331"/>
            <a:ext cx="732100" cy="215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0991696"/>
      </p:ext>
    </p:extLst>
  </p:cSld>
  <p:clrMapOvr>
    <a:masterClrMapping/>
  </p:clrMapOvr>
  <mc:AlternateContent xmlns:mc="http://schemas.openxmlformats.org/markup-compatibility/2006" xmlns:p14="http://schemas.microsoft.com/office/powerpoint/2010/main">
    <mc:Choice Requires="p14">
      <p:transition spd="slow" p14:dur="2000" advTm="8158"/>
    </mc:Choice>
    <mc:Fallback xmlns="">
      <p:transition spd="slow" advTm="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47037"/>
            <a:ext cx="8596668" cy="905657"/>
          </a:xfrm>
        </p:spPr>
        <p:txBody>
          <a:bodyPr/>
          <a:lstStyle/>
          <a:p>
            <a:r>
              <a:rPr lang="en-US" dirty="0" smtClean="0"/>
              <a:t>Accidents and Injuries</a:t>
            </a:r>
            <a:endParaRPr lang="en-US" dirty="0"/>
          </a:p>
        </p:txBody>
      </p:sp>
      <p:sp>
        <p:nvSpPr>
          <p:cNvPr id="3" name="Content Placeholder 2"/>
          <p:cNvSpPr>
            <a:spLocks noGrp="1"/>
          </p:cNvSpPr>
          <p:nvPr>
            <p:ph idx="1"/>
          </p:nvPr>
        </p:nvSpPr>
        <p:spPr>
          <a:xfrm>
            <a:off x="677334" y="1726479"/>
            <a:ext cx="9436484" cy="3880773"/>
          </a:xfrm>
        </p:spPr>
        <p:txBody>
          <a:bodyPr>
            <a:normAutofit/>
          </a:bodyPr>
          <a:lstStyle/>
          <a:p>
            <a:r>
              <a:rPr lang="en-US" sz="2400" dirty="0" smtClean="0"/>
              <a:t>Golf carts can be versatile, however if they are used improperly, they can be dangerous</a:t>
            </a:r>
          </a:p>
          <a:p>
            <a:r>
              <a:rPr lang="en-US" sz="2400" dirty="0" smtClean="0"/>
              <a:t>Common incidents are: overturning the cart, objects being struck, etc.</a:t>
            </a:r>
            <a:endParaRPr lang="en-US" sz="2400" dirty="0"/>
          </a:p>
        </p:txBody>
      </p:sp>
      <p:pic>
        <p:nvPicPr>
          <p:cNvPr id="4" name="Picture 3" descr="Tales Of Two Cities: Golf Cart Stories Chapter Tw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1441" y="3514869"/>
            <a:ext cx="4762500" cy="3171825"/>
          </a:xfrm>
          <a:prstGeom prst="rect">
            <a:avLst/>
          </a:prstGeom>
        </p:spPr>
      </p:pic>
      <p:pic>
        <p:nvPicPr>
          <p:cNvPr id="5" name="Picture 4" descr="SCP-666-J - SCP Foundati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18" y="3592945"/>
            <a:ext cx="5255491" cy="309374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894313"/>
      </p:ext>
    </p:extLst>
  </p:cSld>
  <p:clrMapOvr>
    <a:masterClrMapping/>
  </p:clrMapOvr>
  <mc:AlternateContent xmlns:mc="http://schemas.openxmlformats.org/markup-compatibility/2006" xmlns:p14="http://schemas.microsoft.com/office/powerpoint/2010/main">
    <mc:Choice Requires="p14">
      <p:transition spd="slow" p14:dur="2000" advTm="15720"/>
    </mc:Choice>
    <mc:Fallback xmlns="">
      <p:transition spd="slow" advTm="1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Tips</a:t>
            </a:r>
            <a:endParaRPr lang="en-US" dirty="0"/>
          </a:p>
        </p:txBody>
      </p:sp>
      <p:sp>
        <p:nvSpPr>
          <p:cNvPr id="3" name="Content Placeholder 2"/>
          <p:cNvSpPr>
            <a:spLocks noGrp="1"/>
          </p:cNvSpPr>
          <p:nvPr>
            <p:ph idx="1"/>
          </p:nvPr>
        </p:nvSpPr>
        <p:spPr>
          <a:xfrm>
            <a:off x="123152" y="2640100"/>
            <a:ext cx="8596668" cy="3880773"/>
          </a:xfrm>
        </p:spPr>
        <p:txBody>
          <a:bodyPr>
            <a:normAutofit fontScale="92500" lnSpcReduction="10000"/>
          </a:bodyPr>
          <a:lstStyle/>
          <a:p>
            <a:r>
              <a:rPr lang="en-US" sz="2400" dirty="0" smtClean="0"/>
              <a:t>ALWAYS give bicyclists, pedestrians, and motorists the right of way</a:t>
            </a:r>
          </a:p>
          <a:p>
            <a:r>
              <a:rPr lang="en-US" sz="2400" dirty="0" smtClean="0"/>
              <a:t>Pay close attention at the points in which you are to cross public streets</a:t>
            </a:r>
          </a:p>
          <a:p>
            <a:r>
              <a:rPr lang="en-US" sz="2400" dirty="0" smtClean="0"/>
              <a:t>No more passengers than what the cart is designed for (no one allowed to ride in the back of the cart)</a:t>
            </a:r>
          </a:p>
          <a:p>
            <a:r>
              <a:rPr lang="en-US" sz="2400" dirty="0" smtClean="0"/>
              <a:t>Driver/passenger must keep hands, arms, legs, feet inside of the cart while moving</a:t>
            </a:r>
          </a:p>
          <a:p>
            <a:r>
              <a:rPr lang="en-US" sz="2400" dirty="0" smtClean="0"/>
              <a:t>Reduce speed to compensate for declines, pedestrians, blind spots</a:t>
            </a:r>
          </a:p>
          <a:p>
            <a:endParaRPr lang="en-US" sz="2400" dirty="0" smtClean="0"/>
          </a:p>
        </p:txBody>
      </p:sp>
      <p:pic>
        <p:nvPicPr>
          <p:cNvPr id="4" name="Picture 3" descr="Life of an Educator - Dr. Justin Tarte: June 20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028" y="3583709"/>
            <a:ext cx="3208482" cy="2937164"/>
          </a:xfrm>
          <a:prstGeom prst="rect">
            <a:avLst/>
          </a:prstGeom>
        </p:spPr>
      </p:pic>
      <p:pic>
        <p:nvPicPr>
          <p:cNvPr id="5" name="Picture 4" descr="Deepa's Kaleidoscope: Mumbai Madness - Slow Dow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114" y="8226"/>
            <a:ext cx="4762500" cy="250507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9053837"/>
      </p:ext>
    </p:extLst>
  </p:cSld>
  <p:clrMapOvr>
    <a:masterClrMapping/>
  </p:clrMapOvr>
  <mc:AlternateContent xmlns:mc="http://schemas.openxmlformats.org/markup-compatibility/2006" xmlns:p14="http://schemas.microsoft.com/office/powerpoint/2010/main">
    <mc:Choice Requires="p14">
      <p:transition spd="slow" p14:dur="2000" advTm="42717"/>
    </mc:Choice>
    <mc:Fallback xmlns="">
      <p:transition spd="slow" advTm="4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Tips </a:t>
            </a:r>
            <a:endParaRPr lang="en-US" dirty="0"/>
          </a:p>
        </p:txBody>
      </p:sp>
      <p:sp>
        <p:nvSpPr>
          <p:cNvPr id="3" name="Content Placeholder 2"/>
          <p:cNvSpPr>
            <a:spLocks noGrp="1"/>
          </p:cNvSpPr>
          <p:nvPr>
            <p:ph idx="1"/>
          </p:nvPr>
        </p:nvSpPr>
        <p:spPr/>
        <p:txBody>
          <a:bodyPr/>
          <a:lstStyle/>
          <a:p>
            <a:r>
              <a:rPr lang="en-US" sz="2400" dirty="0" smtClean="0"/>
              <a:t>Do not allow more than two people to ride in vehicles front seats</a:t>
            </a:r>
          </a:p>
          <a:p>
            <a:r>
              <a:rPr lang="en-US" sz="2400" dirty="0" smtClean="0"/>
              <a:t>Treat blind corners as an uncontrolled intersection</a:t>
            </a:r>
          </a:p>
          <a:p>
            <a:r>
              <a:rPr lang="en-US" sz="2400" dirty="0" smtClean="0"/>
              <a:t>Do not use cell phones while driving</a:t>
            </a:r>
          </a:p>
          <a:p>
            <a:r>
              <a:rPr lang="en-US" sz="2400" dirty="0" smtClean="0"/>
              <a:t>Never exit a cart while it is in motion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763785"/>
      </p:ext>
    </p:extLst>
  </p:cSld>
  <p:clrMapOvr>
    <a:masterClrMapping/>
  </p:clrMapOvr>
  <mc:AlternateContent xmlns:mc="http://schemas.openxmlformats.org/markup-compatibility/2006" xmlns:p14="http://schemas.microsoft.com/office/powerpoint/2010/main">
    <mc:Choice Requires="p14">
      <p:transition spd="slow" p14:dur="2000" advTm="15600"/>
    </mc:Choice>
    <mc:Fallback xmlns="">
      <p:transition spd="slow" advTm="15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Seat Belts</a:t>
            </a:r>
            <a:endParaRPr lang="en-US" dirty="0"/>
          </a:p>
        </p:txBody>
      </p:sp>
      <p:sp>
        <p:nvSpPr>
          <p:cNvPr id="3" name="Content Placeholder 2"/>
          <p:cNvSpPr>
            <a:spLocks noGrp="1"/>
          </p:cNvSpPr>
          <p:nvPr>
            <p:ph idx="1"/>
          </p:nvPr>
        </p:nvSpPr>
        <p:spPr/>
        <p:txBody>
          <a:bodyPr>
            <a:normAutofit/>
          </a:bodyPr>
          <a:lstStyle/>
          <a:p>
            <a:r>
              <a:rPr lang="en-US" sz="2400" dirty="0" smtClean="0"/>
              <a:t>If there is a seat belt in your cart, you MUST wear it</a:t>
            </a:r>
          </a:p>
          <a:p>
            <a:r>
              <a:rPr lang="en-US" sz="2400" dirty="0" smtClean="0"/>
              <a:t>If there are any other safety equipment in the cart, you must use it</a:t>
            </a:r>
          </a:p>
          <a:p>
            <a:pPr marL="0" indent="0">
              <a:buNone/>
            </a:pPr>
            <a:endParaRPr lang="en-US" sz="2400" dirty="0"/>
          </a:p>
        </p:txBody>
      </p:sp>
      <p:pic>
        <p:nvPicPr>
          <p:cNvPr id="4" name="Picture 3" descr="Free vector graphic: Fasten Seat Belt, Buckle Up - Free Image on Pixabay - 986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708" y="3208713"/>
            <a:ext cx="3909291" cy="364928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8638846"/>
      </p:ext>
    </p:extLst>
  </p:cSld>
  <p:clrMapOvr>
    <a:masterClrMapping/>
  </p:clrMapOvr>
  <mc:AlternateContent xmlns:mc="http://schemas.openxmlformats.org/markup-compatibility/2006" xmlns:p14="http://schemas.microsoft.com/office/powerpoint/2010/main">
    <mc:Choice Requires="p14">
      <p:transition spd="slow" p14:dur="2000" advTm="6161"/>
    </mc:Choice>
    <mc:Fallback xmlns="">
      <p:transition spd="slow" advTm="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Pull off to the side slowly and wait for bicyclists and pedestrians to pass by</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985007" y="2395324"/>
            <a:ext cx="5022682" cy="3767011"/>
          </a:xfrm>
        </p:spPr>
      </p:pic>
      <p:pic>
        <p:nvPicPr>
          <p:cNvPr id="5" name="Picture 4" descr="INVISIBLE NATURAL: Pearl Jam- Yield (199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063" y="2650054"/>
            <a:ext cx="1905000" cy="16287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4314029"/>
      </p:ext>
    </p:extLst>
  </p:cSld>
  <p:clrMapOvr>
    <a:masterClrMapping/>
  </p:clrMapOvr>
  <mc:AlternateContent xmlns:mc="http://schemas.openxmlformats.org/markup-compatibility/2006" xmlns:p14="http://schemas.microsoft.com/office/powerpoint/2010/main">
    <mc:Choice Requires="p14">
      <p:transition spd="slow" p14:dur="2000" advTm="10659"/>
    </mc:Choice>
    <mc:Fallback xmlns="">
      <p:transition spd="slow" advTm="10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3103</TotalTime>
  <Words>592</Words>
  <Application>Microsoft Office PowerPoint</Application>
  <PresentationFormat>Widescreen</PresentationFormat>
  <Paragraphs>62</Paragraphs>
  <Slides>21</Slides>
  <Notes>0</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Trebuchet MS</vt:lpstr>
      <vt:lpstr>Wingdings 3</vt:lpstr>
      <vt:lpstr>Facet</vt:lpstr>
      <vt:lpstr>Golf Cart Safety Training</vt:lpstr>
      <vt:lpstr>Topics to Cover</vt:lpstr>
      <vt:lpstr>Where on campus do we use golf carts?</vt:lpstr>
      <vt:lpstr>Golf carts on campus</vt:lpstr>
      <vt:lpstr>Accidents and Injuries</vt:lpstr>
      <vt:lpstr>Safety Tips</vt:lpstr>
      <vt:lpstr>Safety Tips </vt:lpstr>
      <vt:lpstr>Seat Belts</vt:lpstr>
      <vt:lpstr>Pull off to the side slowly and wait for bicyclists and pedestrians to pass by</vt:lpstr>
      <vt:lpstr>Slow down and be extra attentive while near blind spots on campus</vt:lpstr>
      <vt:lpstr>High pedestrian/cart traffic area (west side of aquatics building in between athletics &amp; baseball field)</vt:lpstr>
      <vt:lpstr>Stay on sidewalks…DO NOT drive on the streets…</vt:lpstr>
      <vt:lpstr>NEVER Drive the Cart through the following areas…</vt:lpstr>
      <vt:lpstr>Don’t park in Jones Circle (unless loading &amp; unloading)</vt:lpstr>
      <vt:lpstr>Don’t drive through/ or park in Benefactor Plaza</vt:lpstr>
      <vt:lpstr>Do not park:</vt:lpstr>
      <vt:lpstr>PowerPoint Presentation</vt:lpstr>
      <vt:lpstr>Pre-Operator Inspection:</vt:lpstr>
      <vt:lpstr>Continued…</vt:lpstr>
      <vt:lpstr>PowerPoint Presentation</vt:lpstr>
      <vt:lpstr>Any Questions?  Next Steps: Please review the non-licensed vehicle operations &amp; guidelines with your supervisor and sign confirmation, hands on training (if applicable),send confirmation sheet to environmental health &amp; safety  at znavarrete@pugetsound.edu or mattjohnson@pugetsound.edu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Kerstyn Dolack</dc:creator>
  <cp:lastModifiedBy>Zulie J Navarrete</cp:lastModifiedBy>
  <cp:revision>94</cp:revision>
  <dcterms:created xsi:type="dcterms:W3CDTF">2020-04-09T22:30:52Z</dcterms:created>
  <dcterms:modified xsi:type="dcterms:W3CDTF">2022-08-02T16:51:26Z</dcterms:modified>
</cp:coreProperties>
</file>