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Lst>
  <p:notesMasterIdLst>
    <p:notesMasterId r:id="rId62"/>
  </p:notesMasterIdLst>
  <p:sldIdLst>
    <p:sldId id="256" r:id="rId2"/>
    <p:sldId id="257" r:id="rId3"/>
    <p:sldId id="263" r:id="rId4"/>
    <p:sldId id="261" r:id="rId5"/>
    <p:sldId id="275" r:id="rId6"/>
    <p:sldId id="262" r:id="rId7"/>
    <p:sldId id="283" r:id="rId8"/>
    <p:sldId id="281" r:id="rId9"/>
    <p:sldId id="258" r:id="rId10"/>
    <p:sldId id="271" r:id="rId11"/>
    <p:sldId id="259" r:id="rId12"/>
    <p:sldId id="272" r:id="rId13"/>
    <p:sldId id="317" r:id="rId14"/>
    <p:sldId id="318" r:id="rId15"/>
    <p:sldId id="278" r:id="rId16"/>
    <p:sldId id="260" r:id="rId17"/>
    <p:sldId id="273" r:id="rId18"/>
    <p:sldId id="274" r:id="rId19"/>
    <p:sldId id="264" r:id="rId20"/>
    <p:sldId id="286" r:id="rId21"/>
    <p:sldId id="287" r:id="rId22"/>
    <p:sldId id="265" r:id="rId23"/>
    <p:sldId id="266" r:id="rId24"/>
    <p:sldId id="290" r:id="rId25"/>
    <p:sldId id="267" r:id="rId26"/>
    <p:sldId id="316" r:id="rId27"/>
    <p:sldId id="268" r:id="rId28"/>
    <p:sldId id="280" r:id="rId29"/>
    <p:sldId id="279" r:id="rId30"/>
    <p:sldId id="285" r:id="rId31"/>
    <p:sldId id="288" r:id="rId32"/>
    <p:sldId id="269" r:id="rId33"/>
    <p:sldId id="284" r:id="rId34"/>
    <p:sldId id="289" r:id="rId35"/>
    <p:sldId id="270" r:id="rId36"/>
    <p:sldId id="291" r:id="rId37"/>
    <p:sldId id="292" r:id="rId38"/>
    <p:sldId id="293" r:id="rId39"/>
    <p:sldId id="294" r:id="rId40"/>
    <p:sldId id="297" r:id="rId41"/>
    <p:sldId id="296" r:id="rId42"/>
    <p:sldId id="295" r:id="rId43"/>
    <p:sldId id="299" r:id="rId44"/>
    <p:sldId id="300" r:id="rId45"/>
    <p:sldId id="298" r:id="rId46"/>
    <p:sldId id="302" r:id="rId47"/>
    <p:sldId id="303" r:id="rId48"/>
    <p:sldId id="301" r:id="rId49"/>
    <p:sldId id="305" r:id="rId50"/>
    <p:sldId id="306" r:id="rId51"/>
    <p:sldId id="304" r:id="rId52"/>
    <p:sldId id="308" r:id="rId53"/>
    <p:sldId id="309" r:id="rId54"/>
    <p:sldId id="307" r:id="rId55"/>
    <p:sldId id="311" r:id="rId56"/>
    <p:sldId id="312" r:id="rId57"/>
    <p:sldId id="310" r:id="rId58"/>
    <p:sldId id="314" r:id="rId59"/>
    <p:sldId id="315" r:id="rId60"/>
    <p:sldId id="313"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59" d="100"/>
          <a:sy n="159" d="100"/>
        </p:scale>
        <p:origin x="384" y="138"/>
      </p:cViewPr>
      <p:guideLst/>
    </p:cSldViewPr>
  </p:slideViewPr>
  <p:notesTextViewPr>
    <p:cViewPr>
      <p:scale>
        <a:sx n="1" d="1"/>
        <a:sy n="1" d="1"/>
      </p:scale>
      <p:origin x="0" y="0"/>
    </p:cViewPr>
  </p:notesTextViewPr>
  <p:notesViewPr>
    <p:cSldViewPr snapToGrid="0">
      <p:cViewPr>
        <p:scale>
          <a:sx n="90" d="100"/>
          <a:sy n="90" d="100"/>
        </p:scale>
        <p:origin x="1852" y="-9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A1F8D-3FED-4953-85FF-36724C7A4810}"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4C61C-42D1-48C6-BEE1-173EBCEA0520}" type="slidenum">
              <a:rPr lang="en-US" smtClean="0"/>
              <a:t>‹#›</a:t>
            </a:fld>
            <a:endParaRPr lang="en-US"/>
          </a:p>
        </p:txBody>
      </p:sp>
    </p:spTree>
    <p:extLst>
      <p:ext uri="{BB962C8B-B14F-4D97-AF65-F5344CB8AC3E}">
        <p14:creationId xmlns:p14="http://schemas.microsoft.com/office/powerpoint/2010/main" val="240109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1</a:t>
            </a:fld>
            <a:endParaRPr lang="en-US"/>
          </a:p>
        </p:txBody>
      </p:sp>
    </p:spTree>
    <p:extLst>
      <p:ext uri="{BB962C8B-B14F-4D97-AF65-F5344CB8AC3E}">
        <p14:creationId xmlns:p14="http://schemas.microsoft.com/office/powerpoint/2010/main" val="664801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4C61C-42D1-48C6-BEE1-173EBCEA0520}" type="slidenum">
              <a:rPr lang="en-US" smtClean="0"/>
              <a:t>11</a:t>
            </a:fld>
            <a:endParaRPr lang="en-US"/>
          </a:p>
        </p:txBody>
      </p:sp>
    </p:spTree>
    <p:extLst>
      <p:ext uri="{BB962C8B-B14F-4D97-AF65-F5344CB8AC3E}">
        <p14:creationId xmlns:p14="http://schemas.microsoft.com/office/powerpoint/2010/main" val="56555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Hepatitis C is transmitted primarily through parenteral exposures through infectious blood or body fluids- exposures include:</a:t>
            </a:r>
          </a:p>
          <a:p>
            <a:endParaRPr lang="en-US" dirty="0"/>
          </a:p>
          <a:p>
            <a:r>
              <a:rPr lang="en-US" dirty="0" smtClean="0"/>
              <a:t>Injection drug use</a:t>
            </a:r>
          </a:p>
          <a:p>
            <a:r>
              <a:rPr lang="en-US" dirty="0" err="1" smtClean="0"/>
              <a:t>Needlestick</a:t>
            </a:r>
            <a:r>
              <a:rPr lang="en-US" dirty="0" smtClean="0"/>
              <a:t> injuries</a:t>
            </a:r>
          </a:p>
          <a:p>
            <a:r>
              <a:rPr lang="en-US" dirty="0" smtClean="0"/>
              <a:t>Receipt of donated blood</a:t>
            </a:r>
          </a:p>
          <a:p>
            <a:r>
              <a:rPr lang="en-US" dirty="0" smtClean="0"/>
              <a:t>Birth by hepatitis c infected mother</a:t>
            </a:r>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12</a:t>
            </a:fld>
            <a:endParaRPr lang="en-US"/>
          </a:p>
        </p:txBody>
      </p:sp>
    </p:spTree>
    <p:extLst>
      <p:ext uri="{BB962C8B-B14F-4D97-AF65-F5344CB8AC3E}">
        <p14:creationId xmlns:p14="http://schemas.microsoft.com/office/powerpoint/2010/main" val="374526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4C61C-42D1-48C6-BEE1-173EBCEA0520}" type="slidenum">
              <a:rPr lang="en-US" smtClean="0"/>
              <a:t>15</a:t>
            </a:fld>
            <a:endParaRPr lang="en-US"/>
          </a:p>
        </p:txBody>
      </p:sp>
    </p:spTree>
    <p:extLst>
      <p:ext uri="{BB962C8B-B14F-4D97-AF65-F5344CB8AC3E}">
        <p14:creationId xmlns:p14="http://schemas.microsoft.com/office/powerpoint/2010/main" val="193155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HIV attacks your body’s ability to protect itself from disease.  It destroys the human immune system by attacking certain cells known as T cells, which are part of the first line of defense that our immune system has to fight infection.  </a:t>
            </a:r>
          </a:p>
          <a:p>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16</a:t>
            </a:fld>
            <a:endParaRPr lang="en-US"/>
          </a:p>
        </p:txBody>
      </p:sp>
    </p:spTree>
    <p:extLst>
      <p:ext uri="{BB962C8B-B14F-4D97-AF65-F5344CB8AC3E}">
        <p14:creationId xmlns:p14="http://schemas.microsoft.com/office/powerpoint/2010/main" val="2144416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4C61C-42D1-48C6-BEE1-173EBCEA0520}" type="slidenum">
              <a:rPr lang="en-US" smtClean="0"/>
              <a:t>17</a:t>
            </a:fld>
            <a:endParaRPr lang="en-US"/>
          </a:p>
        </p:txBody>
      </p:sp>
    </p:spTree>
    <p:extLst>
      <p:ext uri="{BB962C8B-B14F-4D97-AF65-F5344CB8AC3E}">
        <p14:creationId xmlns:p14="http://schemas.microsoft.com/office/powerpoint/2010/main" val="3407074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4C61C-42D1-48C6-BEE1-173EBCEA0520}" type="slidenum">
              <a:rPr lang="en-US" smtClean="0"/>
              <a:t>18</a:t>
            </a:fld>
            <a:endParaRPr lang="en-US"/>
          </a:p>
        </p:txBody>
      </p:sp>
    </p:spTree>
    <p:extLst>
      <p:ext uri="{BB962C8B-B14F-4D97-AF65-F5344CB8AC3E}">
        <p14:creationId xmlns:p14="http://schemas.microsoft.com/office/powerpoint/2010/main" val="3924161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4C61C-42D1-48C6-BEE1-173EBCEA0520}" type="slidenum">
              <a:rPr lang="en-US" smtClean="0"/>
              <a:t>19</a:t>
            </a:fld>
            <a:endParaRPr lang="en-US"/>
          </a:p>
        </p:txBody>
      </p:sp>
    </p:spTree>
    <p:extLst>
      <p:ext uri="{BB962C8B-B14F-4D97-AF65-F5344CB8AC3E}">
        <p14:creationId xmlns:p14="http://schemas.microsoft.com/office/powerpoint/2010/main" val="4062643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Exposure Control Plan is designed to eliminate or minimize your risk of exposure to BBPs at work.  It includes our policies and procedures, and also identifies persons or departments with specific </a:t>
            </a:r>
            <a:r>
              <a:rPr lang="en-US" altLang="en-US" dirty="0" smtClean="0"/>
              <a:t>responsibilities</a:t>
            </a:r>
          </a:p>
          <a:p>
            <a:endParaRPr lang="en-US" dirty="0"/>
          </a:p>
          <a:p>
            <a:pPr>
              <a:spcBef>
                <a:spcPct val="0"/>
              </a:spcBef>
            </a:pPr>
            <a:r>
              <a:rPr lang="en-US" altLang="en-US" dirty="0"/>
              <a:t>Briefly, the Exposure Control Plan contains the following elements: </a:t>
            </a:r>
          </a:p>
          <a:p>
            <a:pPr>
              <a:spcBef>
                <a:spcPct val="0"/>
              </a:spcBef>
              <a:buFontTx/>
              <a:buChar char="•"/>
            </a:pPr>
            <a:r>
              <a:rPr lang="en-US" altLang="en-US" dirty="0"/>
              <a:t>An exposure determination to identify employees who are at risk for exposure</a:t>
            </a:r>
          </a:p>
          <a:p>
            <a:pPr>
              <a:spcBef>
                <a:spcPct val="0"/>
              </a:spcBef>
              <a:buFontTx/>
              <a:buChar char="•"/>
            </a:pPr>
            <a:r>
              <a:rPr lang="en-US" altLang="en-US" dirty="0"/>
              <a:t>The methods and controls we use to protect you from exposure to </a:t>
            </a:r>
            <a:r>
              <a:rPr lang="en-US" altLang="en-US" dirty="0" err="1"/>
              <a:t>bloodborne</a:t>
            </a:r>
            <a:r>
              <a:rPr lang="en-US" altLang="en-US" dirty="0"/>
              <a:t> pathogens</a:t>
            </a:r>
          </a:p>
          <a:p>
            <a:pPr>
              <a:spcBef>
                <a:spcPct val="0"/>
              </a:spcBef>
              <a:buFontTx/>
              <a:buChar char="•"/>
            </a:pPr>
            <a:r>
              <a:rPr lang="en-US" altLang="en-US" dirty="0"/>
              <a:t>Training and Hazard Communication requirements</a:t>
            </a:r>
          </a:p>
          <a:p>
            <a:pPr>
              <a:spcBef>
                <a:spcPct val="0"/>
              </a:spcBef>
              <a:buFontTx/>
              <a:buChar char="•"/>
            </a:pPr>
            <a:r>
              <a:rPr lang="en-US" altLang="en-US" dirty="0"/>
              <a:t>Post-exposure evaluation and follow-up procedures if you experience an exposure incident</a:t>
            </a:r>
          </a:p>
          <a:p>
            <a:pPr>
              <a:spcBef>
                <a:spcPct val="0"/>
              </a:spcBef>
              <a:spcAft>
                <a:spcPct val="25000"/>
              </a:spcAft>
              <a:buFontTx/>
              <a:buChar char="•"/>
            </a:pPr>
            <a:r>
              <a:rPr lang="en-US" altLang="en-US" dirty="0"/>
              <a:t>Record keeping, including documentation of any occupational exposure incidents</a:t>
            </a:r>
          </a:p>
          <a:p>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20</a:t>
            </a:fld>
            <a:endParaRPr lang="en-US"/>
          </a:p>
        </p:txBody>
      </p:sp>
    </p:spTree>
    <p:extLst>
      <p:ext uri="{BB962C8B-B14F-4D97-AF65-F5344CB8AC3E}">
        <p14:creationId xmlns:p14="http://schemas.microsoft.com/office/powerpoint/2010/main" val="4126338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4C61C-42D1-48C6-BEE1-173EBCEA0520}" type="slidenum">
              <a:rPr lang="en-US" smtClean="0"/>
              <a:t>21</a:t>
            </a:fld>
            <a:endParaRPr lang="en-US"/>
          </a:p>
        </p:txBody>
      </p:sp>
    </p:spTree>
    <p:extLst>
      <p:ext uri="{BB962C8B-B14F-4D97-AF65-F5344CB8AC3E}">
        <p14:creationId xmlns:p14="http://schemas.microsoft.com/office/powerpoint/2010/main" val="2272003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The risk of occupational exposure to BBPs ca</a:t>
            </a:r>
            <a:r>
              <a:rPr lang="en-US" altLang="en-US" dirty="0">
                <a:cs typeface="Arial" panose="020B0604020202020204" pitchFamily="34" charset="0"/>
              </a:rPr>
              <a:t>n be reduced or prevented by these methods, which we will discuss further:</a:t>
            </a:r>
          </a:p>
          <a:p>
            <a:pPr>
              <a:lnSpc>
                <a:spcPct val="90000"/>
              </a:lnSpc>
              <a:spcBef>
                <a:spcPct val="0"/>
              </a:spcBef>
              <a:buFontTx/>
              <a:buChar char="•"/>
            </a:pPr>
            <a:r>
              <a:rPr lang="en-US" altLang="en-US" dirty="0">
                <a:cs typeface="Arial" panose="020B0604020202020204" pitchFamily="34" charset="0"/>
              </a:rPr>
              <a:t>following universal/standard </a:t>
            </a:r>
            <a:r>
              <a:rPr lang="en-US" altLang="en-US" dirty="0" smtClean="0">
                <a:cs typeface="Arial" panose="020B0604020202020204" pitchFamily="34" charset="0"/>
              </a:rPr>
              <a:t>precautions- treat all blood or body fluid as if its contaminated</a:t>
            </a:r>
            <a:endParaRPr lang="en-US" altLang="en-US" dirty="0">
              <a:cs typeface="Arial" panose="020B0604020202020204" pitchFamily="34" charset="0"/>
            </a:endParaRPr>
          </a:p>
          <a:p>
            <a:pPr>
              <a:lnSpc>
                <a:spcPct val="90000"/>
              </a:lnSpc>
              <a:spcBef>
                <a:spcPct val="0"/>
              </a:spcBef>
              <a:buFontTx/>
              <a:buChar char="•"/>
            </a:pPr>
            <a:r>
              <a:rPr lang="en-US" altLang="en-US" dirty="0">
                <a:cs typeface="Arial" panose="020B0604020202020204" pitchFamily="34" charset="0"/>
              </a:rPr>
              <a:t>using safer medical devices and equipment</a:t>
            </a:r>
          </a:p>
          <a:p>
            <a:pPr>
              <a:lnSpc>
                <a:spcPct val="90000"/>
              </a:lnSpc>
              <a:spcBef>
                <a:spcPct val="0"/>
              </a:spcBef>
              <a:buFontTx/>
              <a:buChar char="•"/>
            </a:pPr>
            <a:r>
              <a:rPr lang="en-US" altLang="en-US" dirty="0">
                <a:cs typeface="Arial" panose="020B0604020202020204" pitchFamily="34" charset="0"/>
              </a:rPr>
              <a:t>following proper and safe workplace policies, practices, and procedures</a:t>
            </a:r>
          </a:p>
          <a:p>
            <a:pPr>
              <a:lnSpc>
                <a:spcPct val="90000"/>
              </a:lnSpc>
              <a:spcBef>
                <a:spcPct val="0"/>
              </a:spcBef>
              <a:buFontTx/>
              <a:buChar char="•"/>
            </a:pPr>
            <a:r>
              <a:rPr lang="en-US" altLang="en-US" dirty="0">
                <a:cs typeface="Arial" panose="020B0604020202020204" pitchFamily="34" charset="0"/>
              </a:rPr>
              <a:t>using appropriate PPE when contact with blood or OPIM is expected</a:t>
            </a:r>
          </a:p>
          <a:p>
            <a:pPr>
              <a:lnSpc>
                <a:spcPct val="90000"/>
              </a:lnSpc>
              <a:spcBef>
                <a:spcPct val="0"/>
              </a:spcBef>
              <a:buFontTx/>
              <a:buChar char="•"/>
            </a:pPr>
            <a:r>
              <a:rPr lang="en-US" altLang="en-US" dirty="0">
                <a:cs typeface="Arial" panose="020B0604020202020204" pitchFamily="34" charset="0"/>
              </a:rPr>
              <a:t>maintaining a clean workplace</a:t>
            </a:r>
          </a:p>
          <a:p>
            <a:pPr>
              <a:lnSpc>
                <a:spcPct val="90000"/>
              </a:lnSpc>
              <a:spcBef>
                <a:spcPct val="0"/>
              </a:spcBef>
              <a:buFontTx/>
              <a:buChar char="•"/>
            </a:pPr>
            <a:r>
              <a:rPr lang="en-US" altLang="en-US" dirty="0">
                <a:cs typeface="Arial" panose="020B0604020202020204" pitchFamily="34" charset="0"/>
              </a:rPr>
              <a:t>making sure all contaminated materials are properly labeled</a:t>
            </a:r>
          </a:p>
          <a:p>
            <a:pPr>
              <a:lnSpc>
                <a:spcPct val="90000"/>
              </a:lnSpc>
              <a:spcBef>
                <a:spcPct val="0"/>
              </a:spcBef>
            </a:pPr>
            <a:endParaRPr lang="en-US" altLang="en-US" dirty="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22</a:t>
            </a:fld>
            <a:endParaRPr lang="en-US"/>
          </a:p>
        </p:txBody>
      </p:sp>
    </p:spTree>
    <p:extLst>
      <p:ext uri="{BB962C8B-B14F-4D97-AF65-F5344CB8AC3E}">
        <p14:creationId xmlns:p14="http://schemas.microsoft.com/office/powerpoint/2010/main" val="85055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4C61C-42D1-48C6-BEE1-173EBCEA0520}" type="slidenum">
              <a:rPr lang="en-US" smtClean="0"/>
              <a:t>2</a:t>
            </a:fld>
            <a:endParaRPr lang="en-US"/>
          </a:p>
        </p:txBody>
      </p:sp>
    </p:spTree>
    <p:extLst>
      <p:ext uri="{BB962C8B-B14F-4D97-AF65-F5344CB8AC3E}">
        <p14:creationId xmlns:p14="http://schemas.microsoft.com/office/powerpoint/2010/main" val="512087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When equipment, safer devices, and safe work practices do not eliminate exposure, the use of personal protective equipment, or PPE, is required.  PPE that is “appropriate” will not permit </a:t>
            </a:r>
            <a:r>
              <a:rPr lang="en-US" altLang="en-US" dirty="0">
                <a:cs typeface="Times New Roman" panose="02020603050405020304" pitchFamily="18" charset="0"/>
              </a:rPr>
              <a:t>blood or other OPIM to pass through or reach your clothes, skin, eyes, mouth, or other mucous membranes.</a:t>
            </a:r>
            <a:endParaRPr lang="en-US" altLang="en-US" dirty="0"/>
          </a:p>
          <a:p>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23</a:t>
            </a:fld>
            <a:endParaRPr lang="en-US"/>
          </a:p>
        </p:txBody>
      </p:sp>
    </p:spTree>
    <p:extLst>
      <p:ext uri="{BB962C8B-B14F-4D97-AF65-F5344CB8AC3E}">
        <p14:creationId xmlns:p14="http://schemas.microsoft.com/office/powerpoint/2010/main" val="3230731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tLang="en-US" dirty="0">
              <a:cs typeface="Times New Roman" panose="02020603050405020304" pitchFamily="18" charset="0"/>
            </a:endParaRPr>
          </a:p>
          <a:p>
            <a:pPr>
              <a:spcBef>
                <a:spcPct val="0"/>
              </a:spcBef>
            </a:pPr>
            <a:r>
              <a:rPr lang="en-US" altLang="en-US" dirty="0">
                <a:cs typeface="Times New Roman" panose="02020603050405020304" pitchFamily="18" charset="0"/>
              </a:rPr>
              <a:t>Wear appropriate face and eye protection when splashes, sprays, spatters, or droplets of blood or OPIM pose a hazard to the eye, nose, or mouth.</a:t>
            </a:r>
          </a:p>
          <a:p>
            <a:pPr>
              <a:spcBef>
                <a:spcPct val="0"/>
              </a:spcBef>
            </a:pPr>
            <a:endParaRPr lang="en-US" altLang="en-US" dirty="0"/>
          </a:p>
          <a:p>
            <a:pPr>
              <a:spcBef>
                <a:spcPct val="0"/>
              </a:spcBef>
            </a:pPr>
            <a:r>
              <a:rPr lang="en-US" altLang="en-US" dirty="0"/>
              <a:t>Face shields would be needed if the risk and amount of potential splash or splatter to the face is substantial.  The skin as well as the eyes needs to be protected.</a:t>
            </a:r>
          </a:p>
          <a:p>
            <a:pPr>
              <a:spcBef>
                <a:spcPct val="0"/>
              </a:spcBef>
            </a:pPr>
            <a:endParaRPr lang="en-US" altLang="en-US" dirty="0"/>
          </a:p>
          <a:p>
            <a:pPr>
              <a:spcBef>
                <a:spcPct val="0"/>
              </a:spcBef>
            </a:pPr>
            <a:r>
              <a:rPr lang="en-US" altLang="en-US" dirty="0"/>
              <a:t>If the risk of splash is minimal, glasses with side shields might be adequate. </a:t>
            </a:r>
          </a:p>
          <a:p>
            <a:pPr>
              <a:spcBef>
                <a:spcPct val="0"/>
              </a:spcBef>
            </a:pPr>
            <a:endParaRPr lang="en-US" altLang="en-US" dirty="0"/>
          </a:p>
          <a:p>
            <a:pPr>
              <a:spcBef>
                <a:spcPct val="0"/>
              </a:spcBef>
            </a:pPr>
            <a:r>
              <a:rPr lang="en-US" altLang="en-US" dirty="0"/>
              <a:t>Splash goggles or the use of a mask in combination with an eye protection device may be required in higher risk situations.</a:t>
            </a:r>
          </a:p>
          <a:p>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24</a:t>
            </a:fld>
            <a:endParaRPr lang="en-US"/>
          </a:p>
        </p:txBody>
      </p:sp>
    </p:spTree>
    <p:extLst>
      <p:ext uri="{BB962C8B-B14F-4D97-AF65-F5344CB8AC3E}">
        <p14:creationId xmlns:p14="http://schemas.microsoft.com/office/powerpoint/2010/main" val="3207924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a video as to how to clean up exposure</a:t>
            </a:r>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25</a:t>
            </a:fld>
            <a:endParaRPr lang="en-US"/>
          </a:p>
        </p:txBody>
      </p:sp>
    </p:spTree>
    <p:extLst>
      <p:ext uri="{BB962C8B-B14F-4D97-AF65-F5344CB8AC3E}">
        <p14:creationId xmlns:p14="http://schemas.microsoft.com/office/powerpoint/2010/main" val="3252662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4C61C-42D1-48C6-BEE1-173EBCEA0520}" type="slidenum">
              <a:rPr lang="en-US" smtClean="0"/>
              <a:t>27</a:t>
            </a:fld>
            <a:endParaRPr lang="en-US"/>
          </a:p>
        </p:txBody>
      </p:sp>
    </p:spTree>
    <p:extLst>
      <p:ext uri="{BB962C8B-B14F-4D97-AF65-F5344CB8AC3E}">
        <p14:creationId xmlns:p14="http://schemas.microsoft.com/office/powerpoint/2010/main" val="963245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Washing your hands immediately after glove use is imperative.</a:t>
            </a:r>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28</a:t>
            </a:fld>
            <a:endParaRPr lang="en-US"/>
          </a:p>
        </p:txBody>
      </p:sp>
    </p:spTree>
    <p:extLst>
      <p:ext uri="{BB962C8B-B14F-4D97-AF65-F5344CB8AC3E}">
        <p14:creationId xmlns:p14="http://schemas.microsoft.com/office/powerpoint/2010/main" val="868861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4C61C-42D1-48C6-BEE1-173EBCEA0520}" type="slidenum">
              <a:rPr lang="en-US" smtClean="0"/>
              <a:t>29</a:t>
            </a:fld>
            <a:endParaRPr lang="en-US"/>
          </a:p>
        </p:txBody>
      </p:sp>
    </p:spTree>
    <p:extLst>
      <p:ext uri="{BB962C8B-B14F-4D97-AF65-F5344CB8AC3E}">
        <p14:creationId xmlns:p14="http://schemas.microsoft.com/office/powerpoint/2010/main" val="349291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training is required initially and annually for affected school staff and faculty, you are taking this training because you are an employee who could have an occupational exposure to </a:t>
            </a:r>
            <a:r>
              <a:rPr lang="en-US" dirty="0" err="1" smtClean="0"/>
              <a:t>bloodborne</a:t>
            </a:r>
            <a:r>
              <a:rPr lang="en-US" dirty="0" smtClean="0"/>
              <a:t> pathogens due to your current position</a:t>
            </a:r>
          </a:p>
          <a:p>
            <a:endParaRPr lang="en-US" dirty="0"/>
          </a:p>
          <a:p>
            <a:r>
              <a:rPr lang="en-US" dirty="0" smtClean="0"/>
              <a:t>Instruct staff and faculty on ways to protect yourself from occupational exposure to </a:t>
            </a:r>
            <a:r>
              <a:rPr lang="en-US" dirty="0" err="1" smtClean="0"/>
              <a:t>bloodborne</a:t>
            </a:r>
            <a:r>
              <a:rPr lang="en-US" dirty="0" smtClean="0"/>
              <a:t> pathogens.</a:t>
            </a:r>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3</a:t>
            </a:fld>
            <a:endParaRPr lang="en-US"/>
          </a:p>
        </p:txBody>
      </p:sp>
    </p:spTree>
    <p:extLst>
      <p:ext uri="{BB962C8B-B14F-4D97-AF65-F5344CB8AC3E}">
        <p14:creationId xmlns:p14="http://schemas.microsoft.com/office/powerpoint/2010/main" val="3547992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Bloodborne pathogens are organisms, such as viruses and bacteria, that are carried in human blood. These organisms can cause illness, and in some cases eventual death. The </a:t>
            </a:r>
            <a:r>
              <a:rPr lang="en-US" dirty="0" err="1" smtClean="0"/>
              <a:t>bloodborne</a:t>
            </a:r>
            <a:r>
              <a:rPr lang="en-US" dirty="0" smtClean="0"/>
              <a:t> pathogens of primary concern that we are going to talk about today are Hepatitis B, Hepatitis C, and HIV/AIDS.</a:t>
            </a:r>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4</a:t>
            </a:fld>
            <a:endParaRPr lang="en-US"/>
          </a:p>
        </p:txBody>
      </p:sp>
    </p:spTree>
    <p:extLst>
      <p:ext uri="{BB962C8B-B14F-4D97-AF65-F5344CB8AC3E}">
        <p14:creationId xmlns:p14="http://schemas.microsoft.com/office/powerpoint/2010/main" val="2852062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various ways that </a:t>
            </a:r>
            <a:r>
              <a:rPr lang="en-US" dirty="0" err="1" smtClean="0"/>
              <a:t>bloodborne</a:t>
            </a:r>
            <a:r>
              <a:rPr lang="en-US" dirty="0" smtClean="0"/>
              <a:t> pathogens can be transmitted- </a:t>
            </a:r>
          </a:p>
          <a:p>
            <a:r>
              <a:rPr lang="en-US" dirty="0" smtClean="0"/>
              <a:t>A cut, lesion, break in the skin</a:t>
            </a:r>
          </a:p>
          <a:p>
            <a:r>
              <a:rPr lang="en-US" dirty="0" smtClean="0"/>
              <a:t>Through the mucus membranes</a:t>
            </a:r>
          </a:p>
          <a:p>
            <a:r>
              <a:rPr lang="en-US" dirty="0" smtClean="0"/>
              <a:t>Sexual contact</a:t>
            </a:r>
          </a:p>
          <a:p>
            <a:r>
              <a:rPr lang="en-US" dirty="0" err="1" smtClean="0"/>
              <a:t>etc</a:t>
            </a:r>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5</a:t>
            </a:fld>
            <a:endParaRPr lang="en-US"/>
          </a:p>
        </p:txBody>
      </p:sp>
    </p:spTree>
    <p:extLst>
      <p:ext uri="{BB962C8B-B14F-4D97-AF65-F5344CB8AC3E}">
        <p14:creationId xmlns:p14="http://schemas.microsoft.com/office/powerpoint/2010/main" val="2843160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other potentially infectious materials, which are any body fluids containing or suspected of containing blood (which could be the following): </a:t>
            </a:r>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6</a:t>
            </a:fld>
            <a:endParaRPr lang="en-US"/>
          </a:p>
        </p:txBody>
      </p:sp>
    </p:spTree>
    <p:extLst>
      <p:ext uri="{BB962C8B-B14F-4D97-AF65-F5344CB8AC3E}">
        <p14:creationId xmlns:p14="http://schemas.microsoft.com/office/powerpoint/2010/main" val="140533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examples of workplaces where exposures to </a:t>
            </a:r>
            <a:r>
              <a:rPr lang="en-US" dirty="0" err="1" smtClean="0"/>
              <a:t>bloodborne</a:t>
            </a:r>
            <a:r>
              <a:rPr lang="en-US" dirty="0" smtClean="0"/>
              <a:t> pathogens may exist…</a:t>
            </a:r>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7</a:t>
            </a:fld>
            <a:endParaRPr lang="en-US"/>
          </a:p>
        </p:txBody>
      </p:sp>
    </p:spTree>
    <p:extLst>
      <p:ext uri="{BB962C8B-B14F-4D97-AF65-F5344CB8AC3E}">
        <p14:creationId xmlns:p14="http://schemas.microsoft.com/office/powerpoint/2010/main" val="2904287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Liver is a vital organ of your body- the main function of the liver is to filter the blood coming from the digestive tract, before passing it to the rest of the body.</a:t>
            </a:r>
          </a:p>
          <a:p>
            <a:endParaRPr lang="en-US" dirty="0"/>
          </a:p>
          <a:p>
            <a:r>
              <a:rPr lang="en-US" dirty="0" smtClean="0"/>
              <a:t>Hepatitis is inflammation of the liver. Hepatitis can lead to scarring of the liver, and regulating the flow of blood.</a:t>
            </a:r>
            <a:endParaRPr lang="en-US" dirty="0"/>
          </a:p>
        </p:txBody>
      </p:sp>
    </p:spTree>
    <p:extLst>
      <p:ext uri="{BB962C8B-B14F-4D97-AF65-F5344CB8AC3E}">
        <p14:creationId xmlns:p14="http://schemas.microsoft.com/office/powerpoint/2010/main" val="1965099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Hepatitis B can lead to cirrhosis of the liver, or/and liver cancer</a:t>
            </a:r>
          </a:p>
          <a:p>
            <a:endParaRPr lang="en-US" dirty="0"/>
          </a:p>
          <a:p>
            <a:r>
              <a:rPr lang="en-US" dirty="0" smtClean="0"/>
              <a:t>Hepatitis B is very hearty, it an survive at least 7 days within dried blood</a:t>
            </a:r>
          </a:p>
          <a:p>
            <a:endParaRPr lang="en-US" dirty="0"/>
          </a:p>
          <a:p>
            <a:r>
              <a:rPr lang="en-US" dirty="0" smtClean="0"/>
              <a:t>Some symptoms of hepatitis B:  Fever, fatigue, loss of appetite, jaundice, joint pain, nausea, etc.</a:t>
            </a:r>
            <a:endParaRPr lang="en-US" dirty="0"/>
          </a:p>
        </p:txBody>
      </p:sp>
      <p:sp>
        <p:nvSpPr>
          <p:cNvPr id="4" name="Slide Number Placeholder 3"/>
          <p:cNvSpPr>
            <a:spLocks noGrp="1"/>
          </p:cNvSpPr>
          <p:nvPr>
            <p:ph type="sldNum" sz="quarter" idx="10"/>
          </p:nvPr>
        </p:nvSpPr>
        <p:spPr/>
        <p:txBody>
          <a:bodyPr/>
          <a:lstStyle/>
          <a:p>
            <a:fld id="{4414C61C-42D1-48C6-BEE1-173EBCEA0520}" type="slidenum">
              <a:rPr lang="en-US" smtClean="0"/>
              <a:t>9</a:t>
            </a:fld>
            <a:endParaRPr lang="en-US"/>
          </a:p>
        </p:txBody>
      </p:sp>
    </p:spTree>
    <p:extLst>
      <p:ext uri="{BB962C8B-B14F-4D97-AF65-F5344CB8AC3E}">
        <p14:creationId xmlns:p14="http://schemas.microsoft.com/office/powerpoint/2010/main" val="342053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83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8861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155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34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33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234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9415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275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8/2/2022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423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8/2/2022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394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2544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8/2/2022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84280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www.epidemic.org/rightsReserved.html"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5.jp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30.jp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hyperlink" Target="https://www.youtube.com/watch?v=wURSIrKaNiw&amp;list=PL5890B0ACB55785E7&amp;index=12"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2.jpg"/><Relationship Id="rId5" Type="http://schemas.openxmlformats.org/officeDocument/2006/relationships/hyperlink" Target="https://www.youtube.com/watch?v=S4gyNAsPCbU" TargetMode="External"/><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3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4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4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4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 Target="slide4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5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4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5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5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slide" Target="slide5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slide" Target="slide5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6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znavarrete@pugetsound.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Bloodborne Pathogens</a:t>
            </a:r>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626671" y="639407"/>
            <a:ext cx="3314700" cy="852805"/>
          </a:xfrm>
          <a:prstGeom prst="rect">
            <a:avLst/>
          </a:prstGeom>
        </p:spPr>
      </p:pic>
    </p:spTree>
    <p:extLst>
      <p:ext uri="{BB962C8B-B14F-4D97-AF65-F5344CB8AC3E}">
        <p14:creationId xmlns:p14="http://schemas.microsoft.com/office/powerpoint/2010/main" val="2401751234"/>
      </p:ext>
    </p:extLst>
  </p:cSld>
  <p:clrMapOvr>
    <a:masterClrMapping/>
  </p:clrMapOvr>
  <mc:AlternateContent xmlns:mc="http://schemas.openxmlformats.org/markup-compatibility/2006" xmlns:p14="http://schemas.microsoft.com/office/powerpoint/2010/main">
    <mc:Choice Requires="p14">
      <p:transition spd="slow" p14:dur="2000" advTm="17015"/>
    </mc:Choice>
    <mc:Fallback xmlns="">
      <p:transition spd="slow" advTm="1701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Hepatitis B is Transmitted…</a:t>
            </a:r>
            <a:endParaRPr lang="en-US" dirty="0"/>
          </a:p>
        </p:txBody>
      </p:sp>
      <p:sp>
        <p:nvSpPr>
          <p:cNvPr id="3" name="Content Placeholder 2"/>
          <p:cNvSpPr>
            <a:spLocks noGrp="1"/>
          </p:cNvSpPr>
          <p:nvPr>
            <p:ph idx="1"/>
          </p:nvPr>
        </p:nvSpPr>
        <p:spPr/>
        <p:txBody>
          <a:bodyPr>
            <a:normAutofit/>
          </a:bodyPr>
          <a:lstStyle/>
          <a:p>
            <a:r>
              <a:rPr lang="en-US" sz="2400" dirty="0" smtClean="0"/>
              <a:t>Sex with an infected partner</a:t>
            </a:r>
          </a:p>
          <a:p>
            <a:r>
              <a:rPr lang="en-US" sz="2400" dirty="0" smtClean="0"/>
              <a:t>Injection- drug use</a:t>
            </a:r>
          </a:p>
          <a:p>
            <a:r>
              <a:rPr lang="en-US" sz="2400" dirty="0" smtClean="0"/>
              <a:t>Birth by infected mother</a:t>
            </a:r>
          </a:p>
          <a:p>
            <a:r>
              <a:rPr lang="en-US" sz="2400" dirty="0" smtClean="0"/>
              <a:t>Contact with blood, or open sores</a:t>
            </a:r>
          </a:p>
          <a:p>
            <a:r>
              <a:rPr lang="en-US" sz="2400" dirty="0" smtClean="0"/>
              <a:t>Needle sticks</a:t>
            </a:r>
          </a:p>
          <a:p>
            <a:r>
              <a:rPr lang="en-US" sz="2400" dirty="0" smtClean="0"/>
              <a:t>Sharing items (razors or toothbrushes)</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9824205"/>
      </p:ext>
    </p:extLst>
  </p:cSld>
  <p:clrMapOvr>
    <a:masterClrMapping/>
  </p:clrMapOvr>
  <mc:AlternateContent xmlns:mc="http://schemas.openxmlformats.org/markup-compatibility/2006" xmlns:p14="http://schemas.microsoft.com/office/powerpoint/2010/main">
    <mc:Choice Requires="p14">
      <p:transition spd="slow" p14:dur="2000" advTm="60945"/>
    </mc:Choice>
    <mc:Fallback xmlns="">
      <p:transition spd="slow" advTm="6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Hepatitis C</a:t>
            </a:r>
            <a:endParaRPr lang="en-US" dirty="0"/>
          </a:p>
        </p:txBody>
      </p:sp>
      <p:sp>
        <p:nvSpPr>
          <p:cNvPr id="3" name="Content Placeholder 2"/>
          <p:cNvSpPr>
            <a:spLocks noGrp="1"/>
          </p:cNvSpPr>
          <p:nvPr>
            <p:ph idx="1"/>
          </p:nvPr>
        </p:nvSpPr>
        <p:spPr/>
        <p:txBody>
          <a:bodyPr>
            <a:normAutofit/>
          </a:bodyPr>
          <a:lstStyle/>
          <a:p>
            <a:r>
              <a:rPr lang="en-US" sz="2400" dirty="0" smtClean="0"/>
              <a:t>Symptoms- similar to hepatitis b symptoms</a:t>
            </a:r>
          </a:p>
          <a:p>
            <a:r>
              <a:rPr lang="en-US" sz="2400" dirty="0" smtClean="0"/>
              <a:t>No vaccine available</a:t>
            </a:r>
          </a:p>
          <a:p>
            <a:r>
              <a:rPr lang="en-US" sz="2400" dirty="0" smtClean="0"/>
              <a:t>Common cause of liver transplantation in the U.S.</a:t>
            </a:r>
          </a:p>
          <a:p>
            <a:r>
              <a:rPr lang="en-US" sz="2400" dirty="0" smtClean="0"/>
              <a:t>Can lead to chronic liver disease or death</a:t>
            </a:r>
          </a:p>
          <a:p>
            <a:r>
              <a:rPr lang="en-US" sz="2400" dirty="0" smtClean="0"/>
              <a:t>Cure is available</a:t>
            </a:r>
            <a:endParaRPr lang="en-US" sz="2400" dirty="0"/>
          </a:p>
        </p:txBody>
      </p:sp>
      <p:grpSp>
        <p:nvGrpSpPr>
          <p:cNvPr id="4" name="Group 1040">
            <a:extLst>
              <a:ext uri="{FF2B5EF4-FFF2-40B4-BE49-F238E27FC236}">
                <a16:creationId xmlns:a16="http://schemas.microsoft.com/office/drawing/2014/main" id="{6F2CC0A3-8443-42F7-9760-0EB26458208E}"/>
              </a:ext>
            </a:extLst>
          </p:cNvPr>
          <p:cNvGrpSpPr>
            <a:grpSpLocks/>
          </p:cNvGrpSpPr>
          <p:nvPr/>
        </p:nvGrpSpPr>
        <p:grpSpPr bwMode="auto">
          <a:xfrm>
            <a:off x="9308090" y="1893455"/>
            <a:ext cx="2560637" cy="4267200"/>
            <a:chOff x="4608" y="1008"/>
            <a:chExt cx="1604" cy="2352"/>
          </a:xfrm>
        </p:grpSpPr>
        <p:grpSp>
          <p:nvGrpSpPr>
            <p:cNvPr id="5" name="Group 1037">
              <a:extLst>
                <a:ext uri="{FF2B5EF4-FFF2-40B4-BE49-F238E27FC236}">
                  <a16:creationId xmlns:a16="http://schemas.microsoft.com/office/drawing/2014/main" id="{7B9C3E31-4973-490F-A8B3-99C014DC4A34}"/>
                </a:ext>
              </a:extLst>
            </p:cNvPr>
            <p:cNvGrpSpPr>
              <a:grpSpLocks/>
            </p:cNvGrpSpPr>
            <p:nvPr/>
          </p:nvGrpSpPr>
          <p:grpSpPr bwMode="auto">
            <a:xfrm>
              <a:off x="4608" y="1056"/>
              <a:ext cx="1604" cy="1112"/>
              <a:chOff x="4704" y="1152"/>
              <a:chExt cx="1604" cy="1112"/>
            </a:xfrm>
          </p:grpSpPr>
          <p:pic>
            <p:nvPicPr>
              <p:cNvPr id="10" name="Picture 1031" descr="A Healthy Human Liver">
                <a:extLst>
                  <a:ext uri="{FF2B5EF4-FFF2-40B4-BE49-F238E27FC236}">
                    <a16:creationId xmlns:a16="http://schemas.microsoft.com/office/drawing/2014/main" id="{A427BDA4-C5DB-4FBD-9AD9-B93537C7C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 y="1152"/>
                <a:ext cx="1327" cy="93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32">
                <a:extLst>
                  <a:ext uri="{FF2B5EF4-FFF2-40B4-BE49-F238E27FC236}">
                    <a16:creationId xmlns:a16="http://schemas.microsoft.com/office/drawing/2014/main" id="{2C1089DA-4BAD-4049-ACB4-EA0206E9B84D}"/>
                  </a:ext>
                </a:extLst>
              </p:cNvPr>
              <p:cNvSpPr>
                <a:spLocks noChangeArrowheads="1"/>
              </p:cNvSpPr>
              <p:nvPr/>
            </p:nvSpPr>
            <p:spPr bwMode="auto">
              <a:xfrm>
                <a:off x="4740" y="2154"/>
                <a:ext cx="156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400"/>
                  </a:spcBef>
                  <a:buClr>
                    <a:schemeClr val="accent1"/>
                  </a:buClr>
                  <a:buSzPct val="68000"/>
                  <a:buFont typeface="Wingdings 3" panose="05040102010807070707" pitchFamily="18" charset="2"/>
                  <a:buChar char=""/>
                  <a:defRPr sz="2700">
                    <a:solidFill>
                      <a:schemeClr val="tx1"/>
                    </a:solidFill>
                    <a:latin typeface="Calibri" panose="020F050202020403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Calibri" panose="020F050202020403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Calibri" panose="020F050202020403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Calibri" panose="020F050202020403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9pPr>
              </a:lstStyle>
              <a:p>
                <a:pPr eaLnBrk="1" hangingPunct="1">
                  <a:lnSpc>
                    <a:spcPct val="95000"/>
                  </a:lnSpc>
                  <a:spcBef>
                    <a:spcPct val="0"/>
                  </a:spcBef>
                  <a:buClrTx/>
                  <a:buSzTx/>
                  <a:buFontTx/>
                  <a:buNone/>
                </a:pPr>
                <a:r>
                  <a:rPr lang="en-US" altLang="en-US" sz="1600">
                    <a:latin typeface="Arial" panose="020B0604020202020204" pitchFamily="34" charset="0"/>
                  </a:rPr>
                  <a:t>Healthy human liver</a:t>
                </a:r>
              </a:p>
            </p:txBody>
          </p:sp>
        </p:grpSp>
        <p:grpSp>
          <p:nvGrpSpPr>
            <p:cNvPr id="6" name="Group 1036">
              <a:extLst>
                <a:ext uri="{FF2B5EF4-FFF2-40B4-BE49-F238E27FC236}">
                  <a16:creationId xmlns:a16="http://schemas.microsoft.com/office/drawing/2014/main" id="{BC09D542-64EE-4A85-B688-CDCC94CD9B49}"/>
                </a:ext>
              </a:extLst>
            </p:cNvPr>
            <p:cNvGrpSpPr>
              <a:grpSpLocks/>
            </p:cNvGrpSpPr>
            <p:nvPr/>
          </p:nvGrpSpPr>
          <p:grpSpPr bwMode="auto">
            <a:xfrm>
              <a:off x="4608" y="2269"/>
              <a:ext cx="1344" cy="1091"/>
              <a:chOff x="4704" y="2509"/>
              <a:chExt cx="1344" cy="1091"/>
            </a:xfrm>
          </p:grpSpPr>
          <p:pic>
            <p:nvPicPr>
              <p:cNvPr id="8" name="Picture 1034" descr="A Liver infected by hepatitic C ">
                <a:extLst>
                  <a:ext uri="{FF2B5EF4-FFF2-40B4-BE49-F238E27FC236}">
                    <a16:creationId xmlns:a16="http://schemas.microsoft.com/office/drawing/2014/main" id="{974546DA-BEC2-4B0A-B14A-DC44AE6D2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4" y="2509"/>
                <a:ext cx="1344" cy="921"/>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1035">
                <a:extLst>
                  <a:ext uri="{FF2B5EF4-FFF2-40B4-BE49-F238E27FC236}">
                    <a16:creationId xmlns:a16="http://schemas.microsoft.com/office/drawing/2014/main" id="{B5B754C0-841C-4DFE-988E-EBA35F9DD19E}"/>
                  </a:ext>
                </a:extLst>
              </p:cNvPr>
              <p:cNvSpPr>
                <a:spLocks noChangeArrowheads="1"/>
              </p:cNvSpPr>
              <p:nvPr/>
            </p:nvSpPr>
            <p:spPr bwMode="auto">
              <a:xfrm>
                <a:off x="4778" y="3504"/>
                <a:ext cx="120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400"/>
                  </a:spcBef>
                  <a:buClr>
                    <a:schemeClr val="accent1"/>
                  </a:buClr>
                  <a:buSzPct val="68000"/>
                  <a:buFont typeface="Wingdings 3" panose="05040102010807070707" pitchFamily="18" charset="2"/>
                  <a:buChar char=""/>
                  <a:defRPr sz="2700">
                    <a:solidFill>
                      <a:schemeClr val="tx1"/>
                    </a:solidFill>
                    <a:latin typeface="Calibri" panose="020F050202020403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Calibri" panose="020F050202020403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Calibri" panose="020F050202020403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Calibri" panose="020F050202020403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9pPr>
              </a:lstStyle>
              <a:p>
                <a:pPr eaLnBrk="1" hangingPunct="1">
                  <a:lnSpc>
                    <a:spcPct val="95000"/>
                  </a:lnSpc>
                  <a:spcBef>
                    <a:spcPct val="0"/>
                  </a:spcBef>
                  <a:buClrTx/>
                  <a:buSzTx/>
                  <a:buFontTx/>
                  <a:buNone/>
                </a:pPr>
                <a:r>
                  <a:rPr lang="en-US" altLang="en-US" sz="1600">
                    <a:latin typeface="Arial" panose="020B0604020202020204" pitchFamily="34" charset="0"/>
                  </a:rPr>
                  <a:t>Hepatitis C liver</a:t>
                </a:r>
              </a:p>
            </p:txBody>
          </p:sp>
        </p:grpSp>
        <p:sp>
          <p:nvSpPr>
            <p:cNvPr id="7" name="Rectangle 1039">
              <a:extLst>
                <a:ext uri="{FF2B5EF4-FFF2-40B4-BE49-F238E27FC236}">
                  <a16:creationId xmlns:a16="http://schemas.microsoft.com/office/drawing/2014/main" id="{46D48AD1-3AC0-43F1-8CE4-80E07F551980}"/>
                </a:ext>
              </a:extLst>
            </p:cNvPr>
            <p:cNvSpPr>
              <a:spLocks noChangeArrowheads="1"/>
            </p:cNvSpPr>
            <p:nvPr/>
          </p:nvSpPr>
          <p:spPr bwMode="auto">
            <a:xfrm rot="-5400000">
              <a:off x="4951" y="2029"/>
              <a:ext cx="22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spcBef>
                  <a:spcPts val="400"/>
                </a:spcBef>
                <a:buClr>
                  <a:schemeClr val="accent1"/>
                </a:buClr>
                <a:buSzPct val="68000"/>
                <a:buFont typeface="Wingdings 3" panose="05040102010807070707" pitchFamily="18" charset="2"/>
                <a:buChar char=""/>
                <a:defRPr sz="2700">
                  <a:solidFill>
                    <a:schemeClr val="tx1"/>
                  </a:solidFill>
                  <a:latin typeface="Calibri" panose="020F050202020403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Calibri" panose="020F050202020403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Calibri" panose="020F050202020403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Calibri" panose="020F050202020403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9pPr>
            </a:lstStyle>
            <a:p>
              <a:pPr eaLnBrk="1" hangingPunct="1">
                <a:spcBef>
                  <a:spcPct val="0"/>
                </a:spcBef>
                <a:buClrTx/>
                <a:buSzTx/>
                <a:buFontTx/>
                <a:buNone/>
              </a:pPr>
              <a:r>
                <a:rPr lang="en-US" altLang="en-US" sz="1200" i="1">
                  <a:latin typeface="Arial" panose="020B0604020202020204" pitchFamily="34" charset="0"/>
                  <a:hlinkClick r:id="rId7"/>
                </a:rPr>
                <a:t>Copyright</a:t>
              </a:r>
              <a:r>
                <a:rPr lang="en-US" altLang="en-US" sz="1200" i="1">
                  <a:latin typeface="Arial" panose="020B0604020202020204" pitchFamily="34" charset="0"/>
                </a:rPr>
                <a:t> 1998 Trustees of Dartmouth College</a:t>
              </a:r>
            </a:p>
          </p:txBody>
        </p:sp>
      </p:gr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1447479"/>
      </p:ext>
    </p:extLst>
  </p:cSld>
  <p:clrMapOvr>
    <a:masterClrMapping/>
  </p:clrMapOvr>
  <mc:AlternateContent xmlns:mc="http://schemas.openxmlformats.org/markup-compatibility/2006" xmlns:p14="http://schemas.microsoft.com/office/powerpoint/2010/main">
    <mc:Choice Requires="p14">
      <p:transition spd="slow" p14:dur="2000" advTm="60656"/>
    </mc:Choice>
    <mc:Fallback xmlns="">
      <p:transition spd="slow" advTm="6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Hepatitis C is Transmitted…</a:t>
            </a:r>
            <a:endParaRPr lang="en-US" dirty="0"/>
          </a:p>
        </p:txBody>
      </p:sp>
      <p:sp>
        <p:nvSpPr>
          <p:cNvPr id="3" name="Content Placeholder 2"/>
          <p:cNvSpPr>
            <a:spLocks noGrp="1"/>
          </p:cNvSpPr>
          <p:nvPr>
            <p:ph idx="1"/>
          </p:nvPr>
        </p:nvSpPr>
        <p:spPr/>
        <p:txBody>
          <a:bodyPr>
            <a:normAutofit/>
          </a:bodyPr>
          <a:lstStyle/>
          <a:p>
            <a:r>
              <a:rPr lang="en-US" sz="2400" dirty="0" smtClean="0"/>
              <a:t>Injection use </a:t>
            </a:r>
          </a:p>
          <a:p>
            <a:r>
              <a:rPr lang="en-US" sz="2400" dirty="0" smtClean="0"/>
              <a:t>Receipt of donated blood</a:t>
            </a:r>
          </a:p>
          <a:p>
            <a:r>
              <a:rPr lang="en-US" sz="2400" dirty="0" smtClean="0"/>
              <a:t>Needle stick injuries in health care industry</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9407910"/>
      </p:ext>
    </p:extLst>
  </p:cSld>
  <p:clrMapOvr>
    <a:masterClrMapping/>
  </p:clrMapOvr>
  <mc:AlternateContent xmlns:mc="http://schemas.openxmlformats.org/markup-compatibility/2006" xmlns:p14="http://schemas.microsoft.com/office/powerpoint/2010/main">
    <mc:Choice Requires="p14">
      <p:transition spd="slow" p14:dur="2000" advTm="30237"/>
    </mc:Choice>
    <mc:Fallback xmlns="">
      <p:transition spd="slow" advTm="3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Hepatitis A</a:t>
            </a:r>
            <a:endParaRPr lang="en-US" dirty="0"/>
          </a:p>
        </p:txBody>
      </p:sp>
      <p:sp>
        <p:nvSpPr>
          <p:cNvPr id="3" name="Content Placeholder 2"/>
          <p:cNvSpPr>
            <a:spLocks noGrp="1"/>
          </p:cNvSpPr>
          <p:nvPr>
            <p:ph idx="1"/>
          </p:nvPr>
        </p:nvSpPr>
        <p:spPr/>
        <p:txBody>
          <a:bodyPr>
            <a:normAutofit/>
          </a:bodyPr>
          <a:lstStyle/>
          <a:p>
            <a:r>
              <a:rPr lang="en-US" sz="2400" dirty="0" smtClean="0"/>
              <a:t>Highly contagious liver infection</a:t>
            </a:r>
          </a:p>
          <a:p>
            <a:r>
              <a:rPr lang="en-US" sz="2400" dirty="0" smtClean="0"/>
              <a:t>Self limited disease</a:t>
            </a:r>
          </a:p>
          <a:p>
            <a:r>
              <a:rPr lang="en-US" sz="2400" dirty="0" smtClean="0"/>
              <a:t>Symptoms: Fatigue, low appetite, nausea, jaundice</a:t>
            </a:r>
          </a:p>
          <a:p>
            <a:r>
              <a:rPr lang="en-US" sz="2400" dirty="0" smtClean="0"/>
              <a:t>It can survive outside the body for months</a:t>
            </a:r>
            <a:endParaRPr lang="en-US" sz="2400" dirty="0"/>
          </a:p>
        </p:txBody>
      </p:sp>
      <p:pic>
        <p:nvPicPr>
          <p:cNvPr id="4" name="Picture 3" descr="SUPPRIMEZ LA FATIGUE ET RETROUVEZ VOTRE VITAL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715" y="4311650"/>
            <a:ext cx="2381250" cy="21526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3839599"/>
      </p:ext>
    </p:extLst>
  </p:cSld>
  <p:clrMapOvr>
    <a:masterClrMapping/>
  </p:clrMapOvr>
  <mc:AlternateContent xmlns:mc="http://schemas.openxmlformats.org/markup-compatibility/2006" xmlns:p14="http://schemas.microsoft.com/office/powerpoint/2010/main">
    <mc:Choice Requires="p14">
      <p:transition spd="slow" p14:dur="2000" advTm="42928"/>
    </mc:Choice>
    <mc:Fallback xmlns="">
      <p:transition spd="slow" advTm="42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Hepatitis A transmitted?</a:t>
            </a:r>
            <a:endParaRPr lang="en-US" dirty="0"/>
          </a:p>
        </p:txBody>
      </p:sp>
      <p:sp>
        <p:nvSpPr>
          <p:cNvPr id="3" name="Content Placeholder 2"/>
          <p:cNvSpPr>
            <a:spLocks noGrp="1"/>
          </p:cNvSpPr>
          <p:nvPr>
            <p:ph idx="1"/>
          </p:nvPr>
        </p:nvSpPr>
        <p:spPr/>
        <p:txBody>
          <a:bodyPr/>
          <a:lstStyle/>
          <a:p>
            <a:r>
              <a:rPr lang="en-US" dirty="0" smtClean="0"/>
              <a:t>Hepatitis A is usually spread when a person unknowingly ingests the virus from objects, food, or drinks contaminated by small, undetected amounts of stool from an infected person.</a:t>
            </a:r>
          </a:p>
          <a:p>
            <a:r>
              <a:rPr lang="en-US" dirty="0" smtClean="0"/>
              <a:t>Close personal contact with an infected person, such as caring for someone who’s ill, or through sex.</a:t>
            </a:r>
          </a:p>
          <a:p>
            <a:r>
              <a:rPr lang="en-US" b="1" dirty="0" smtClean="0"/>
              <a:t>VACCINE AVAILABLE </a:t>
            </a:r>
            <a:endParaRPr lang="en-US" b="1" dirty="0"/>
          </a:p>
        </p:txBody>
      </p:sp>
      <p:pic>
        <p:nvPicPr>
          <p:cNvPr id="4" name="Picture 3" descr="homer-simpson-comida-hombre2 | jmacpepe | Flick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7628" y="4025735"/>
            <a:ext cx="2925969" cy="2505694"/>
          </a:xfrm>
          <a:prstGeom prst="rect">
            <a:avLst/>
          </a:prstGeom>
        </p:spPr>
      </p:pic>
      <p:pic>
        <p:nvPicPr>
          <p:cNvPr id="5" name="Picture 4" descr="i genitori e le vaccinazioni dei bambini | Domodam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98107"/>
            <a:ext cx="2381250" cy="215989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2974726"/>
      </p:ext>
    </p:extLst>
  </p:cSld>
  <p:clrMapOvr>
    <a:masterClrMapping/>
  </p:clrMapOvr>
  <mc:AlternateContent xmlns:mc="http://schemas.openxmlformats.org/markup-compatibility/2006" xmlns:p14="http://schemas.microsoft.com/office/powerpoint/2010/main">
    <mc:Choice Requires="p14">
      <p:transition spd="slow" p14:dur="2000" advTm="102249"/>
    </mc:Choice>
    <mc:Fallback xmlns="">
      <p:transition spd="slow" advTm="10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Similarities &amp; Differences- Hepatitis A, B &amp; C</a:t>
            </a:r>
            <a:endParaRPr lang="en-US" dirty="0"/>
          </a:p>
        </p:txBody>
      </p:sp>
      <p:sp>
        <p:nvSpPr>
          <p:cNvPr id="3" name="Content Placeholder 2"/>
          <p:cNvSpPr>
            <a:spLocks noGrp="1"/>
          </p:cNvSpPr>
          <p:nvPr>
            <p:ph idx="1"/>
          </p:nvPr>
        </p:nvSpPr>
        <p:spPr/>
        <p:txBody>
          <a:bodyPr>
            <a:normAutofit/>
          </a:bodyPr>
          <a:lstStyle/>
          <a:p>
            <a:r>
              <a:rPr lang="en-US" sz="2400" dirty="0" smtClean="0"/>
              <a:t>Similarities- Both hepatitis b and c cause short and long term effects.</a:t>
            </a:r>
          </a:p>
          <a:p>
            <a:r>
              <a:rPr lang="en-US" sz="2400" dirty="0" smtClean="0"/>
              <a:t>Hepatitis A- usually short term infection</a:t>
            </a:r>
          </a:p>
          <a:p>
            <a:r>
              <a:rPr lang="en-US" sz="2400" dirty="0" smtClean="0"/>
              <a:t>Differences- Hepatitis B can be transmitted through bodily fluids, while usually hepatitis c occurs through blood-to-blood contact</a:t>
            </a:r>
          </a:p>
          <a:p>
            <a:r>
              <a:rPr lang="en-US" sz="2400" dirty="0" smtClean="0"/>
              <a:t>There is a vaccine for Hepatitis A &amp; Hepatitis B</a:t>
            </a:r>
          </a:p>
          <a:p>
            <a:pPr marL="0" indent="0">
              <a:buNone/>
            </a:pP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0032134"/>
      </p:ext>
    </p:extLst>
  </p:cSld>
  <p:clrMapOvr>
    <a:masterClrMapping/>
  </p:clrMapOvr>
  <mc:AlternateContent xmlns:mc="http://schemas.openxmlformats.org/markup-compatibility/2006" xmlns:p14="http://schemas.microsoft.com/office/powerpoint/2010/main">
    <mc:Choice Requires="p14">
      <p:transition spd="slow" p14:dur="2000" advTm="40926"/>
    </mc:Choice>
    <mc:Fallback xmlns="">
      <p:transition spd="slow" advTm="40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(Human Immunodeficiency Virus)</a:t>
            </a:r>
            <a:endParaRPr lang="en-US" dirty="0"/>
          </a:p>
        </p:txBody>
      </p:sp>
      <p:sp>
        <p:nvSpPr>
          <p:cNvPr id="3" name="Content Placeholder 2"/>
          <p:cNvSpPr>
            <a:spLocks noGrp="1"/>
          </p:cNvSpPr>
          <p:nvPr>
            <p:ph idx="1"/>
          </p:nvPr>
        </p:nvSpPr>
        <p:spPr/>
        <p:txBody>
          <a:bodyPr/>
          <a:lstStyle/>
          <a:p>
            <a:r>
              <a:rPr lang="en-US" sz="2400" dirty="0" smtClean="0"/>
              <a:t>History of HIV</a:t>
            </a:r>
          </a:p>
          <a:p>
            <a:r>
              <a:rPr lang="en-US" sz="2400" dirty="0" smtClean="0"/>
              <a:t>HIV attacks the immune system</a:t>
            </a:r>
          </a:p>
          <a:p>
            <a:r>
              <a:rPr lang="en-US" sz="2400" dirty="0" smtClean="0"/>
              <a:t>HIV is the cause of AIDS</a:t>
            </a:r>
          </a:p>
          <a:p>
            <a:r>
              <a:rPr lang="en-US" sz="2400" dirty="0" smtClean="0"/>
              <a:t>Fragile- only survives a few hours in a dry environment, does not transmit through the air</a:t>
            </a:r>
          </a:p>
          <a:p>
            <a:r>
              <a:rPr lang="en-US" sz="2400" dirty="0" smtClean="0"/>
              <a:t>No effective cure thus far- however, with proper medical care HIV can be controlled</a:t>
            </a:r>
          </a:p>
          <a:p>
            <a:endParaRPr lang="en-US" dirty="0"/>
          </a:p>
        </p:txBody>
      </p:sp>
      <p:pic>
        <p:nvPicPr>
          <p:cNvPr id="4" name="Picture 3" descr="Micro-needles could be the future of HIV treatment | SciTech Europ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2114" y="4631377"/>
            <a:ext cx="3135086" cy="222662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0952399"/>
      </p:ext>
    </p:extLst>
  </p:cSld>
  <p:clrMapOvr>
    <a:masterClrMapping/>
  </p:clrMapOvr>
  <mc:AlternateContent xmlns:mc="http://schemas.openxmlformats.org/markup-compatibility/2006" xmlns:p14="http://schemas.microsoft.com/office/powerpoint/2010/main">
    <mc:Choice Requires="p14">
      <p:transition spd="slow" p14:dur="2000" advTm="59001"/>
    </mc:Choice>
    <mc:Fallback xmlns="">
      <p:transition spd="slow" advTm="5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HIV is Transmitted…</a:t>
            </a:r>
            <a:endParaRPr lang="en-US" dirty="0"/>
          </a:p>
        </p:txBody>
      </p:sp>
      <p:sp>
        <p:nvSpPr>
          <p:cNvPr id="3" name="Content Placeholder 2"/>
          <p:cNvSpPr>
            <a:spLocks noGrp="1"/>
          </p:cNvSpPr>
          <p:nvPr>
            <p:ph idx="1"/>
          </p:nvPr>
        </p:nvSpPr>
        <p:spPr/>
        <p:txBody>
          <a:bodyPr>
            <a:normAutofit/>
          </a:bodyPr>
          <a:lstStyle/>
          <a:p>
            <a:r>
              <a:rPr lang="en-US" sz="2400" dirty="0" smtClean="0"/>
              <a:t>Practicing unsafe sex with someone that has HIV</a:t>
            </a:r>
          </a:p>
          <a:p>
            <a:r>
              <a:rPr lang="en-US" sz="2400" dirty="0" smtClean="0"/>
              <a:t>Sharing needles or syringes</a:t>
            </a:r>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4131869"/>
      </p:ext>
    </p:extLst>
  </p:cSld>
  <p:clrMapOvr>
    <a:masterClrMapping/>
  </p:clrMapOvr>
  <mc:AlternateContent xmlns:mc="http://schemas.openxmlformats.org/markup-compatibility/2006" xmlns:p14="http://schemas.microsoft.com/office/powerpoint/2010/main">
    <mc:Choice Requires="p14">
      <p:transition spd="slow" p14:dur="2000" advTm="12702"/>
    </mc:Choice>
    <mc:Fallback xmlns="">
      <p:transition spd="slow" advTm="12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Myths regarding HIV</a:t>
            </a:r>
            <a:endParaRPr lang="en-US" dirty="0"/>
          </a:p>
        </p:txBody>
      </p:sp>
      <p:pic>
        <p:nvPicPr>
          <p:cNvPr id="2050" name="Picture 2" descr="HIV is NOT transmitted by air or water; saliva, sweat, tears, or closed-mouth kissing; insects or pets; sharing toilest, food or drinks."/>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97100" y="2905125"/>
            <a:ext cx="7858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96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Bloodborne Pathogens Are Not Transmitted By…</a:t>
            </a:r>
            <a:endParaRPr lang="en-US" dirty="0"/>
          </a:p>
        </p:txBody>
      </p:sp>
      <p:sp>
        <p:nvSpPr>
          <p:cNvPr id="3" name="Content Placeholder 2"/>
          <p:cNvSpPr>
            <a:spLocks noGrp="1"/>
          </p:cNvSpPr>
          <p:nvPr>
            <p:ph idx="1"/>
          </p:nvPr>
        </p:nvSpPr>
        <p:spPr/>
        <p:txBody>
          <a:bodyPr>
            <a:normAutofit/>
          </a:bodyPr>
          <a:lstStyle/>
          <a:p>
            <a:r>
              <a:rPr lang="en-US" sz="2400" dirty="0" smtClean="0"/>
              <a:t>Coughing</a:t>
            </a:r>
          </a:p>
          <a:p>
            <a:r>
              <a:rPr lang="en-US" sz="2400" dirty="0" smtClean="0"/>
              <a:t>Eating Utensils</a:t>
            </a:r>
          </a:p>
          <a:p>
            <a:r>
              <a:rPr lang="en-US" sz="2400" dirty="0" smtClean="0"/>
              <a:t>Drinking Fountains</a:t>
            </a:r>
          </a:p>
          <a:p>
            <a:r>
              <a:rPr lang="en-US" sz="2400" dirty="0" smtClean="0"/>
              <a:t>Toilet Seats</a:t>
            </a:r>
            <a:endParaRPr lang="en-US" sz="2400" dirty="0"/>
          </a:p>
        </p:txBody>
      </p:sp>
      <p:pic>
        <p:nvPicPr>
          <p:cNvPr id="6" name="Picture 5" descr="Scarcity in Cub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7682" y="2355273"/>
            <a:ext cx="2133881" cy="2581564"/>
          </a:xfrm>
          <a:prstGeom prst="rect">
            <a:avLst/>
          </a:prstGeom>
        </p:spPr>
      </p:pic>
      <p:pic>
        <p:nvPicPr>
          <p:cNvPr id="7" name="Picture 6" descr="Clipart - aiga drinking fountain 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9380" y="3985105"/>
            <a:ext cx="2425059" cy="2872896"/>
          </a:xfrm>
          <a:prstGeom prst="rect">
            <a:avLst/>
          </a:prstGeom>
        </p:spPr>
      </p:pic>
      <p:pic>
        <p:nvPicPr>
          <p:cNvPr id="8" name="Picture 7" descr="Cough PNG Transparent Images | PNG Al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895" y="4533901"/>
            <a:ext cx="3648278" cy="1959264"/>
          </a:xfrm>
          <a:prstGeom prst="rect">
            <a:avLst/>
          </a:prstGeom>
        </p:spPr>
      </p:pic>
      <p:pic>
        <p:nvPicPr>
          <p:cNvPr id="9" name="Picture 8" descr="Sensoaesthetic Spoon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1455" y="2004481"/>
            <a:ext cx="3789218" cy="1856509"/>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1433337"/>
      </p:ext>
    </p:extLst>
  </p:cSld>
  <p:clrMapOvr>
    <a:masterClrMapping/>
  </p:clrMapOvr>
  <mc:AlternateContent xmlns:mc="http://schemas.openxmlformats.org/markup-compatibility/2006" xmlns:p14="http://schemas.microsoft.com/office/powerpoint/2010/main">
    <mc:Choice Requires="p14">
      <p:transition spd="slow" p14:dur="2000" advTm="23609"/>
    </mc:Choice>
    <mc:Fallback xmlns="">
      <p:transition spd="slow" advTm="23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to cover</a:t>
            </a:r>
            <a:endParaRPr lang="en-US" dirty="0"/>
          </a:p>
        </p:txBody>
      </p:sp>
      <p:sp>
        <p:nvSpPr>
          <p:cNvPr id="3" name="Content Placeholder 2"/>
          <p:cNvSpPr>
            <a:spLocks noGrp="1"/>
          </p:cNvSpPr>
          <p:nvPr>
            <p:ph idx="1"/>
          </p:nvPr>
        </p:nvSpPr>
        <p:spPr>
          <a:xfrm>
            <a:off x="950417" y="2251281"/>
            <a:ext cx="8825659" cy="3975430"/>
          </a:xfrm>
        </p:spPr>
        <p:txBody>
          <a:bodyPr>
            <a:normAutofit/>
          </a:bodyPr>
          <a:lstStyle/>
          <a:p>
            <a:r>
              <a:rPr lang="en-US" sz="2400" dirty="0" smtClean="0"/>
              <a:t>Why are we here?</a:t>
            </a:r>
          </a:p>
          <a:p>
            <a:r>
              <a:rPr lang="en-US" sz="2400" dirty="0" smtClean="0"/>
              <a:t>What are </a:t>
            </a:r>
            <a:r>
              <a:rPr lang="en-US" sz="2400" dirty="0" err="1" smtClean="0"/>
              <a:t>bloodborne</a:t>
            </a:r>
            <a:r>
              <a:rPr lang="en-US" sz="2400" dirty="0" smtClean="0"/>
              <a:t> pathogens?</a:t>
            </a:r>
          </a:p>
          <a:p>
            <a:r>
              <a:rPr lang="en-US" sz="2400" dirty="0" smtClean="0"/>
              <a:t>Overview of </a:t>
            </a:r>
            <a:r>
              <a:rPr lang="en-US" sz="2400" dirty="0" err="1" smtClean="0"/>
              <a:t>bloodborne</a:t>
            </a:r>
            <a:r>
              <a:rPr lang="en-US" sz="2400" dirty="0" smtClean="0"/>
              <a:t> diseases</a:t>
            </a:r>
          </a:p>
          <a:p>
            <a:r>
              <a:rPr lang="en-US" sz="2400" dirty="0" smtClean="0"/>
              <a:t>How </a:t>
            </a:r>
            <a:r>
              <a:rPr lang="en-US" sz="2400" dirty="0" err="1" smtClean="0"/>
              <a:t>bloodborne</a:t>
            </a:r>
            <a:r>
              <a:rPr lang="en-US" sz="2400" dirty="0" smtClean="0"/>
              <a:t> pathogens are transmitted</a:t>
            </a:r>
          </a:p>
          <a:p>
            <a:r>
              <a:rPr lang="en-US" sz="2400" dirty="0" smtClean="0"/>
              <a:t>Preventing exposure</a:t>
            </a:r>
          </a:p>
          <a:p>
            <a:r>
              <a:rPr lang="en-US" sz="2400" dirty="0" smtClean="0"/>
              <a:t>Process for cleaning up contaminated waste</a:t>
            </a:r>
          </a:p>
          <a:p>
            <a:r>
              <a:rPr lang="en-US" sz="2400" dirty="0" smtClean="0"/>
              <a:t>Hepatitis B Vaccination</a:t>
            </a:r>
          </a:p>
          <a:p>
            <a:r>
              <a:rPr lang="en-US" sz="2400" dirty="0" smtClean="0"/>
              <a:t>Quiz</a:t>
            </a:r>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descr="Whiteboards: A Love Story – Math with Bad Drawing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0613" y="2333996"/>
            <a:ext cx="2540000" cy="1905000"/>
          </a:xfrm>
          <a:prstGeom prst="rect">
            <a:avLst/>
          </a:prstGeom>
        </p:spPr>
      </p:pic>
    </p:spTree>
    <p:extLst>
      <p:ext uri="{BB962C8B-B14F-4D97-AF65-F5344CB8AC3E}">
        <p14:creationId xmlns:p14="http://schemas.microsoft.com/office/powerpoint/2010/main" val="3545241000"/>
      </p:ext>
    </p:extLst>
  </p:cSld>
  <p:clrMapOvr>
    <a:masterClrMapping/>
  </p:clrMapOvr>
  <mc:AlternateContent xmlns:mc="http://schemas.openxmlformats.org/markup-compatibility/2006" xmlns:p14="http://schemas.microsoft.com/office/powerpoint/2010/main">
    <mc:Choice Requires="p14">
      <p:transition spd="slow" p14:dur="2000" advTm="36948"/>
    </mc:Choice>
    <mc:Fallback xmlns="">
      <p:transition spd="slow" advTm="36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563419"/>
            <a:ext cx="8825659" cy="1330036"/>
          </a:xfrm>
        </p:spPr>
        <p:txBody>
          <a:bodyPr>
            <a:normAutofit fontScale="90000"/>
          </a:bodyPr>
          <a:lstStyle/>
          <a:p>
            <a:r>
              <a:rPr lang="en-US" dirty="0" smtClean="0"/>
              <a:t>What is your employee’s responsibility in preventing employee exposures to BBP’s?</a:t>
            </a:r>
            <a:endParaRPr lang="en-US" dirty="0"/>
          </a:p>
        </p:txBody>
      </p:sp>
      <p:sp>
        <p:nvSpPr>
          <p:cNvPr id="3" name="Content Placeholder 2"/>
          <p:cNvSpPr>
            <a:spLocks noGrp="1"/>
          </p:cNvSpPr>
          <p:nvPr>
            <p:ph idx="1"/>
          </p:nvPr>
        </p:nvSpPr>
        <p:spPr/>
        <p:txBody>
          <a:bodyPr>
            <a:normAutofit/>
          </a:bodyPr>
          <a:lstStyle/>
          <a:p>
            <a:r>
              <a:rPr lang="en-US" sz="2400" b="1" dirty="0" smtClean="0"/>
              <a:t>Exposure Control Plan</a:t>
            </a:r>
          </a:p>
          <a:p>
            <a:pPr lvl="1"/>
            <a:r>
              <a:rPr lang="en-US" sz="2200" dirty="0" smtClean="0"/>
              <a:t>Exposure determination</a:t>
            </a:r>
          </a:p>
          <a:p>
            <a:pPr lvl="1"/>
            <a:r>
              <a:rPr lang="en-US" sz="2200" dirty="0" smtClean="0"/>
              <a:t>Exposure Controls</a:t>
            </a:r>
          </a:p>
          <a:p>
            <a:pPr lvl="1"/>
            <a:r>
              <a:rPr lang="en-US" sz="2200" dirty="0" smtClean="0"/>
              <a:t>Training </a:t>
            </a:r>
          </a:p>
          <a:p>
            <a:pPr lvl="1"/>
            <a:r>
              <a:rPr lang="en-US" sz="2200" dirty="0" smtClean="0"/>
              <a:t>Hepatitis B Vaccination</a:t>
            </a:r>
          </a:p>
          <a:p>
            <a:pPr lvl="1"/>
            <a:r>
              <a:rPr lang="en-US" sz="2200" dirty="0" smtClean="0"/>
              <a:t>Post-Exposure Evaluation &amp; Follow-Up</a:t>
            </a:r>
          </a:p>
          <a:p>
            <a:pPr lvl="1"/>
            <a:r>
              <a:rPr lang="en-US" sz="2200" dirty="0" smtClean="0"/>
              <a:t>Recordkeeping</a:t>
            </a:r>
            <a:endParaRPr lang="en-US" sz="2200" dirty="0"/>
          </a:p>
        </p:txBody>
      </p:sp>
      <p:pic>
        <p:nvPicPr>
          <p:cNvPr id="4" name="Picture 3" descr="Why In-House Training is Important for Employees Motivation | Eusper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1130" y="2397991"/>
            <a:ext cx="4591050" cy="28194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072007"/>
      </p:ext>
    </p:extLst>
  </p:cSld>
  <p:clrMapOvr>
    <a:masterClrMapping/>
  </p:clrMapOvr>
  <mc:AlternateContent xmlns:mc="http://schemas.openxmlformats.org/markup-compatibility/2006" xmlns:p14="http://schemas.microsoft.com/office/powerpoint/2010/main">
    <mc:Choice Requires="p14">
      <p:transition spd="slow" p14:dur="2000" advTm="69193"/>
    </mc:Choice>
    <mc:Fallback xmlns="">
      <p:transition spd="slow" advTm="69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Exposure Determination (Job Classifications to have Potential Exposure:</a:t>
            </a:r>
            <a:endParaRPr lang="en-US" dirty="0"/>
          </a:p>
        </p:txBody>
      </p:sp>
      <p:sp>
        <p:nvSpPr>
          <p:cNvPr id="3" name="Content Placeholder 2"/>
          <p:cNvSpPr>
            <a:spLocks noGrp="1"/>
          </p:cNvSpPr>
          <p:nvPr>
            <p:ph idx="1"/>
          </p:nvPr>
        </p:nvSpPr>
        <p:spPr>
          <a:xfrm>
            <a:off x="1154954" y="1864426"/>
            <a:ext cx="8825659" cy="4655127"/>
          </a:xfrm>
        </p:spPr>
        <p:txBody>
          <a:bodyPr>
            <a:normAutofit fontScale="25000" lnSpcReduction="20000"/>
          </a:bodyPr>
          <a:lstStyle/>
          <a:p>
            <a:pPr marL="0" indent="0">
              <a:spcBef>
                <a:spcPct val="0"/>
              </a:spcBef>
              <a:spcAft>
                <a:spcPct val="45000"/>
              </a:spcAft>
              <a:buNone/>
            </a:pPr>
            <a:endParaRPr lang="en-US" sz="9600" b="1" dirty="0">
              <a:solidFill>
                <a:schemeClr val="tx1"/>
              </a:solidFill>
            </a:endParaRPr>
          </a:p>
          <a:p>
            <a:pPr lvl="1">
              <a:spcBef>
                <a:spcPct val="0"/>
              </a:spcBef>
              <a:spcAft>
                <a:spcPct val="45000"/>
              </a:spcAft>
            </a:pPr>
            <a:r>
              <a:rPr lang="en-US" altLang="en-US" sz="9600" dirty="0">
                <a:solidFill>
                  <a:schemeClr val="tx1"/>
                </a:solidFill>
              </a:rPr>
              <a:t>Facilities Services Building Specialists who cleanup blood or OPIM</a:t>
            </a:r>
          </a:p>
          <a:p>
            <a:pPr lvl="1">
              <a:spcBef>
                <a:spcPct val="0"/>
              </a:spcBef>
              <a:spcAft>
                <a:spcPct val="45000"/>
              </a:spcAft>
            </a:pPr>
            <a:r>
              <a:rPr lang="en-US" altLang="en-US" sz="9600" dirty="0">
                <a:solidFill>
                  <a:schemeClr val="tx1"/>
                </a:solidFill>
              </a:rPr>
              <a:t>Biology Storeroom staff who receive/sterilize infectious materials</a:t>
            </a:r>
          </a:p>
          <a:p>
            <a:pPr lvl="1">
              <a:spcBef>
                <a:spcPct val="0"/>
              </a:spcBef>
              <a:spcAft>
                <a:spcPct val="45000"/>
              </a:spcAft>
            </a:pPr>
            <a:r>
              <a:rPr lang="en-US" altLang="en-US" sz="9600" dirty="0">
                <a:solidFill>
                  <a:schemeClr val="tx1"/>
                </a:solidFill>
              </a:rPr>
              <a:t>Sports Medicine and Training staff and faculty who may respond to injuries or provide treatment</a:t>
            </a:r>
          </a:p>
          <a:p>
            <a:pPr lvl="1">
              <a:spcBef>
                <a:spcPct val="0"/>
              </a:spcBef>
              <a:spcAft>
                <a:spcPct val="45000"/>
              </a:spcAft>
            </a:pPr>
            <a:r>
              <a:rPr lang="en-US" altLang="en-US" sz="9600" dirty="0">
                <a:solidFill>
                  <a:schemeClr val="tx1"/>
                </a:solidFill>
              </a:rPr>
              <a:t>Security Services staff who are First Aid/CPR/AED responders</a:t>
            </a:r>
          </a:p>
          <a:p>
            <a:pPr lvl="1">
              <a:spcBef>
                <a:spcPct val="0"/>
              </a:spcBef>
              <a:spcAft>
                <a:spcPct val="45000"/>
              </a:spcAft>
            </a:pPr>
            <a:r>
              <a:rPr lang="en-US" altLang="en-US" sz="9600" dirty="0">
                <a:solidFill>
                  <a:schemeClr val="tx1"/>
                </a:solidFill>
              </a:rPr>
              <a:t>Counseling Health and Wellness </a:t>
            </a:r>
            <a:r>
              <a:rPr lang="en-US" altLang="en-US" sz="9600" dirty="0" smtClean="0">
                <a:solidFill>
                  <a:schemeClr val="tx1"/>
                </a:solidFill>
              </a:rPr>
              <a:t>staff/faculty </a:t>
            </a:r>
            <a:r>
              <a:rPr lang="en-US" altLang="en-US" sz="9600" dirty="0">
                <a:solidFill>
                  <a:schemeClr val="tx1"/>
                </a:solidFill>
              </a:rPr>
              <a:t>who provide patient care and treatment</a:t>
            </a:r>
          </a:p>
          <a:p>
            <a:pPr lvl="1">
              <a:spcBef>
                <a:spcPct val="0"/>
              </a:spcBef>
              <a:spcAft>
                <a:spcPct val="45000"/>
              </a:spcAft>
            </a:pPr>
            <a:r>
              <a:rPr lang="en-US" altLang="en-US" sz="9600" dirty="0">
                <a:solidFill>
                  <a:schemeClr val="tx1"/>
                </a:solidFill>
              </a:rPr>
              <a:t>Physical Therapy </a:t>
            </a:r>
            <a:r>
              <a:rPr lang="en-US" altLang="en-US" sz="9600" dirty="0" smtClean="0">
                <a:solidFill>
                  <a:schemeClr val="tx1"/>
                </a:solidFill>
              </a:rPr>
              <a:t>staff/faculty </a:t>
            </a:r>
            <a:r>
              <a:rPr lang="en-US" altLang="en-US" sz="9600" dirty="0">
                <a:solidFill>
                  <a:schemeClr val="tx1"/>
                </a:solidFill>
              </a:rPr>
              <a:t>who handle blood and OPIM</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37405"/>
      </p:ext>
    </p:extLst>
  </p:cSld>
  <p:clrMapOvr>
    <a:masterClrMapping/>
  </p:clrMapOvr>
  <mc:AlternateContent xmlns:mc="http://schemas.openxmlformats.org/markup-compatibility/2006" xmlns:p14="http://schemas.microsoft.com/office/powerpoint/2010/main">
    <mc:Choice Requires="p14">
      <p:transition spd="slow" p14:dur="2000" advTm="47489"/>
    </mc:Choice>
    <mc:Fallback xmlns="">
      <p:transition spd="slow" advTm="4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Exposure Controls</a:t>
            </a:r>
            <a:br>
              <a:rPr lang="en-US" dirty="0" smtClean="0"/>
            </a:br>
            <a:r>
              <a:rPr lang="en-US" dirty="0" smtClean="0"/>
              <a:t>(Reducing Your Risk)</a:t>
            </a:r>
            <a:endParaRPr lang="en-US" dirty="0"/>
          </a:p>
        </p:txBody>
      </p:sp>
      <p:sp>
        <p:nvSpPr>
          <p:cNvPr id="3" name="Content Placeholder 2"/>
          <p:cNvSpPr>
            <a:spLocks noGrp="1"/>
          </p:cNvSpPr>
          <p:nvPr>
            <p:ph idx="1"/>
          </p:nvPr>
        </p:nvSpPr>
        <p:spPr>
          <a:xfrm>
            <a:off x="1118417" y="2224809"/>
            <a:ext cx="8825659" cy="3416300"/>
          </a:xfrm>
        </p:spPr>
        <p:txBody>
          <a:bodyPr>
            <a:normAutofit/>
          </a:bodyPr>
          <a:lstStyle/>
          <a:p>
            <a:r>
              <a:rPr lang="en-US" sz="2400" dirty="0" smtClean="0"/>
              <a:t>Use universal precautions- treat all blood and bodily fluid as if its contaminated</a:t>
            </a:r>
          </a:p>
          <a:p>
            <a:r>
              <a:rPr lang="en-US" sz="2400" dirty="0" smtClean="0"/>
              <a:t>Training</a:t>
            </a:r>
          </a:p>
          <a:p>
            <a:r>
              <a:rPr lang="en-US" sz="2400" dirty="0" smtClean="0"/>
              <a:t>Wear proper PPE</a:t>
            </a:r>
          </a:p>
          <a:p>
            <a:r>
              <a:rPr lang="en-US" sz="2400" dirty="0" smtClean="0"/>
              <a:t>Housekeeping</a:t>
            </a:r>
          </a:p>
          <a:p>
            <a:r>
              <a:rPr lang="en-US" sz="2400" dirty="0" smtClean="0"/>
              <a:t>Hepatitis B Vaccination</a:t>
            </a:r>
          </a:p>
          <a:p>
            <a:endParaRPr lang="en-US" sz="2400" dirty="0" smtClean="0"/>
          </a:p>
          <a:p>
            <a:endParaRPr lang="en-US" sz="2400" dirty="0"/>
          </a:p>
          <a:p>
            <a:pPr marL="0" indent="0">
              <a:buNone/>
            </a:pPr>
            <a:endParaRPr lang="en-US" sz="2400" dirty="0"/>
          </a:p>
        </p:txBody>
      </p:sp>
      <p:pic>
        <p:nvPicPr>
          <p:cNvPr id="4" name="Picture 3" descr="Sharps container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83" y="5163126"/>
            <a:ext cx="2286000" cy="1694873"/>
          </a:xfrm>
          <a:prstGeom prst="rect">
            <a:avLst/>
          </a:prstGeom>
        </p:spPr>
      </p:pic>
      <p:pic>
        <p:nvPicPr>
          <p:cNvPr id="5" name="Picture 4" descr="We see a stock market bubble but prefer to close our eyes. – Fabius Maximus websit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653" y="4317134"/>
            <a:ext cx="2124075" cy="202882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0614705"/>
      </p:ext>
    </p:extLst>
  </p:cSld>
  <p:clrMapOvr>
    <a:masterClrMapping/>
  </p:clrMapOvr>
  <mc:AlternateContent xmlns:mc="http://schemas.openxmlformats.org/markup-compatibility/2006" xmlns:p14="http://schemas.microsoft.com/office/powerpoint/2010/main">
    <mc:Choice Requires="p14">
      <p:transition spd="slow" p14:dur="2000" advTm="61992"/>
    </mc:Choice>
    <mc:Fallback xmlns="">
      <p:transition spd="slow" advTm="6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a:t>
            </a:r>
            <a:endParaRPr lang="en-US" dirty="0"/>
          </a:p>
        </p:txBody>
      </p:sp>
      <p:sp>
        <p:nvSpPr>
          <p:cNvPr id="5" name="Content Placeholder 4"/>
          <p:cNvSpPr>
            <a:spLocks noGrp="1"/>
          </p:cNvSpPr>
          <p:nvPr>
            <p:ph idx="1"/>
          </p:nvPr>
        </p:nvSpPr>
        <p:spPr>
          <a:xfrm>
            <a:off x="425281" y="2197100"/>
            <a:ext cx="8825659" cy="3416300"/>
          </a:xfrm>
        </p:spPr>
        <p:txBody>
          <a:bodyPr>
            <a:normAutofit/>
          </a:bodyPr>
          <a:lstStyle/>
          <a:p>
            <a:r>
              <a:rPr lang="en-US" sz="2400" dirty="0" smtClean="0"/>
              <a:t>You must wear all PPE</a:t>
            </a:r>
          </a:p>
          <a:p>
            <a:r>
              <a:rPr lang="en-US" sz="2400" dirty="0" smtClean="0"/>
              <a:t>We provide the PPE for you at no cost</a:t>
            </a:r>
          </a:p>
          <a:p>
            <a:r>
              <a:rPr lang="en-US" sz="2400" dirty="0" smtClean="0"/>
              <a:t>Bloodborne Pathogen Bodily Fluid Spill Kits-Located in all main custodial closets (room numbers are in Exposure Control Plan)</a:t>
            </a:r>
            <a:endParaRPr lang="en-US" sz="2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8206359" y="4073236"/>
            <a:ext cx="3548508" cy="2528263"/>
          </a:xfrm>
          <a:prstGeom prst="rect">
            <a:avLst/>
          </a:prstGeom>
        </p:spPr>
      </p:pic>
      <p:pic>
        <p:nvPicPr>
          <p:cNvPr id="8" name="Picture 7"/>
          <p:cNvPicPr>
            <a:picLocks noChangeAspect="1"/>
          </p:cNvPicPr>
          <p:nvPr/>
        </p:nvPicPr>
        <p:blipFill>
          <a:blip r:embed="rId6"/>
          <a:stretch>
            <a:fillRect/>
          </a:stretch>
        </p:blipFill>
        <p:spPr>
          <a:xfrm>
            <a:off x="425281" y="4341090"/>
            <a:ext cx="2778140" cy="229966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1285312"/>
      </p:ext>
    </p:extLst>
  </p:cSld>
  <p:clrMapOvr>
    <a:masterClrMapping/>
  </p:clrMapOvr>
  <mc:AlternateContent xmlns:mc="http://schemas.openxmlformats.org/markup-compatibility/2006" xmlns:p14="http://schemas.microsoft.com/office/powerpoint/2010/main">
    <mc:Choice Requires="p14">
      <p:transition spd="slow" p14:dur="2000" advTm="37469"/>
    </mc:Choice>
    <mc:Fallback xmlns="">
      <p:transition spd="slow" advTm="3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Exposure Controls – Wear Proper PPE</a:t>
            </a:r>
            <a:endParaRPr lang="en-US" dirty="0"/>
          </a:p>
        </p:txBody>
      </p:sp>
      <p:sp>
        <p:nvSpPr>
          <p:cNvPr id="3" name="Content Placeholder 2"/>
          <p:cNvSpPr>
            <a:spLocks noGrp="1"/>
          </p:cNvSpPr>
          <p:nvPr>
            <p:ph idx="1"/>
          </p:nvPr>
        </p:nvSpPr>
        <p:spPr/>
        <p:txBody>
          <a:bodyPr/>
          <a:lstStyle/>
          <a:p>
            <a:r>
              <a:rPr lang="en-US" dirty="0" smtClean="0"/>
              <a:t>Eye Face Protection &amp; Masks</a:t>
            </a:r>
            <a:endParaRPr lang="en-US" dirty="0"/>
          </a:p>
          <a:p>
            <a:pPr marL="0" indent="0">
              <a:buNone/>
            </a:pPr>
            <a:endParaRPr lang="en-US" dirty="0" smtClean="0"/>
          </a:p>
          <a:p>
            <a:pPr marL="0" indent="0">
              <a:buNone/>
            </a:pPr>
            <a:endParaRPr lang="en-US" dirty="0"/>
          </a:p>
        </p:txBody>
      </p:sp>
      <p:pic>
        <p:nvPicPr>
          <p:cNvPr id="6" name="Picture 5" descr="Polycarbonate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796" y="4040140"/>
            <a:ext cx="2095500" cy="14859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7" name="Picture 6" descr="DIY dinosaurs | Sauropod Vertebra Picture of the Week"/>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4613" y="3703320"/>
            <a:ext cx="2286000" cy="2392680"/>
          </a:xfrm>
          <a:prstGeom prst="rect">
            <a:avLst/>
          </a:prstGeom>
        </p:spPr>
      </p:pic>
    </p:spTree>
    <p:extLst>
      <p:ext uri="{BB962C8B-B14F-4D97-AF65-F5344CB8AC3E}">
        <p14:creationId xmlns:p14="http://schemas.microsoft.com/office/powerpoint/2010/main" val="1075428740"/>
      </p:ext>
    </p:extLst>
  </p:cSld>
  <p:clrMapOvr>
    <a:masterClrMapping/>
  </p:clrMapOvr>
  <mc:AlternateContent xmlns:mc="http://schemas.openxmlformats.org/markup-compatibility/2006" xmlns:p14="http://schemas.microsoft.com/office/powerpoint/2010/main">
    <mc:Choice Requires="p14">
      <p:transition spd="slow" p14:dur="2000" advTm="45707"/>
    </mc:Choice>
    <mc:Fallback xmlns="">
      <p:transition spd="slow" advTm="45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27488"/>
            <a:ext cx="8825659" cy="706964"/>
          </a:xfrm>
        </p:spPr>
        <p:txBody>
          <a:bodyPr>
            <a:normAutofit fontScale="90000"/>
          </a:bodyPr>
          <a:lstStyle/>
          <a:p>
            <a:r>
              <a:rPr lang="en-US" dirty="0" smtClean="0"/>
              <a:t>How To Clean Up Exposure</a:t>
            </a:r>
            <a:endParaRPr lang="en-US" dirty="0"/>
          </a:p>
        </p:txBody>
      </p:sp>
      <p:sp>
        <p:nvSpPr>
          <p:cNvPr id="3" name="Content Placeholder 2"/>
          <p:cNvSpPr>
            <a:spLocks noGrp="1"/>
          </p:cNvSpPr>
          <p:nvPr>
            <p:ph idx="1"/>
          </p:nvPr>
        </p:nvSpPr>
        <p:spPr>
          <a:xfrm>
            <a:off x="1154953" y="2253673"/>
            <a:ext cx="8825659" cy="4110182"/>
          </a:xfrm>
        </p:spPr>
        <p:txBody>
          <a:bodyPr>
            <a:noAutofit/>
          </a:bodyPr>
          <a:lstStyle/>
          <a:p>
            <a:r>
              <a:rPr lang="en-US" sz="2000" dirty="0" smtClean="0"/>
              <a:t>Put on all proper PPE prior to cleaning area</a:t>
            </a:r>
          </a:p>
          <a:p>
            <a:r>
              <a:rPr lang="en-US" sz="2000" dirty="0"/>
              <a:t>If the area isn’t cordoned off already, place caution tape around perimeter of area to deter people from area of potential infectious </a:t>
            </a:r>
            <a:r>
              <a:rPr lang="en-US" sz="2000" dirty="0" smtClean="0"/>
              <a:t>materials</a:t>
            </a:r>
          </a:p>
          <a:p>
            <a:r>
              <a:rPr lang="en-US" sz="2000" dirty="0" smtClean="0"/>
              <a:t>Spray biohazard with hospital grade disinfectant, let it sit on blood for at least 10 minutes</a:t>
            </a:r>
          </a:p>
          <a:p>
            <a:r>
              <a:rPr lang="en-US" sz="2000" dirty="0" smtClean="0"/>
              <a:t>Place absorbent towels onto blood, spray another layer of disinfectant until it soaks through.</a:t>
            </a:r>
          </a:p>
          <a:p>
            <a:r>
              <a:rPr lang="en-US" sz="2000" dirty="0" smtClean="0"/>
              <a:t>use brush and mini dust pan to pick up blood</a:t>
            </a:r>
          </a:p>
          <a:p>
            <a:r>
              <a:rPr lang="en-US" sz="2000" dirty="0" smtClean="0"/>
              <a:t>Place in red biohazard bag , dispose of properly (send to </a:t>
            </a:r>
            <a:r>
              <a:rPr lang="en-US" sz="2000" dirty="0" err="1" smtClean="0"/>
              <a:t>Harned</a:t>
            </a:r>
            <a:r>
              <a:rPr lang="en-US" sz="2000" dirty="0" smtClean="0"/>
              <a:t> 249 autoclave)</a:t>
            </a:r>
          </a:p>
          <a:p>
            <a:r>
              <a:rPr lang="en-US" sz="2000" dirty="0" smtClean="0"/>
              <a:t>Thoroughly wash hands after exposure clean up</a:t>
            </a:r>
          </a:p>
          <a:p>
            <a:endParaRPr lang="en-US" sz="24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7639399"/>
      </p:ext>
    </p:extLst>
  </p:cSld>
  <p:clrMapOvr>
    <a:masterClrMapping/>
  </p:clrMapOvr>
  <mc:AlternateContent xmlns:mc="http://schemas.openxmlformats.org/markup-compatibility/2006" xmlns:p14="http://schemas.microsoft.com/office/powerpoint/2010/main">
    <mc:Choice Requires="p14">
      <p:transition spd="slow" p14:dur="2000" advTm="128842"/>
    </mc:Choice>
    <mc:Fallback xmlns="">
      <p:transition spd="slow" advTm="128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 of Clean Up:</a:t>
            </a:r>
            <a:endParaRPr lang="en-US" dirty="0"/>
          </a:p>
        </p:txBody>
      </p:sp>
      <p:sp>
        <p:nvSpPr>
          <p:cNvPr id="3" name="Content Placeholder 2"/>
          <p:cNvSpPr>
            <a:spLocks noGrp="1"/>
          </p:cNvSpPr>
          <p:nvPr>
            <p:ph idx="1"/>
          </p:nvPr>
        </p:nvSpPr>
        <p:spPr/>
        <p:txBody>
          <a:bodyPr/>
          <a:lstStyle/>
          <a:p>
            <a:r>
              <a:rPr lang="en-US" dirty="0">
                <a:hlinkClick r:id="rId4"/>
              </a:rPr>
              <a:t>https://www.youtube.com/watch?v=wURSIrKaNiw&amp;list=PL5890B0ACB55785E7&amp;index=12</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2059415"/>
      </p:ext>
    </p:extLst>
  </p:cSld>
  <p:clrMapOvr>
    <a:masterClrMapping/>
  </p:clrMapOvr>
  <mc:AlternateContent xmlns:mc="http://schemas.openxmlformats.org/markup-compatibility/2006" xmlns:p14="http://schemas.microsoft.com/office/powerpoint/2010/main">
    <mc:Choice Requires="p14">
      <p:transition spd="slow" p14:dur="2000" advTm="15639"/>
    </mc:Choice>
    <mc:Fallback xmlns="">
      <p:transition spd="slow" advTm="15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Properly Remove Gloves</a:t>
            </a:r>
            <a:endParaRPr lang="en-US" dirty="0"/>
          </a:p>
        </p:txBody>
      </p:sp>
      <p:sp>
        <p:nvSpPr>
          <p:cNvPr id="3" name="Content Placeholder 2"/>
          <p:cNvSpPr>
            <a:spLocks noGrp="1"/>
          </p:cNvSpPr>
          <p:nvPr>
            <p:ph idx="1"/>
          </p:nvPr>
        </p:nvSpPr>
        <p:spPr/>
        <p:txBody>
          <a:bodyPr/>
          <a:lstStyle/>
          <a:p>
            <a:r>
              <a:rPr lang="en-US" dirty="0">
                <a:hlinkClick r:id="rId5"/>
              </a:rPr>
              <a:t>https://www.youtube.com/watch?v=S4gyNAsPCbU</a:t>
            </a:r>
            <a:endParaRPr lang="en-US" dirty="0"/>
          </a:p>
        </p:txBody>
      </p:sp>
      <p:pic>
        <p:nvPicPr>
          <p:cNvPr id="6" name="Picture 5" descr="Apparent DNA Transfer by Paramedics Leads to Wrongful Imprisonment - Rogue Medic"/>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8327" y="3971405"/>
            <a:ext cx="2419927" cy="224466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6660816"/>
      </p:ext>
    </p:extLst>
  </p:cSld>
  <p:clrMapOvr>
    <a:masterClrMapping/>
  </p:clrMapOvr>
  <mc:AlternateContent xmlns:mc="http://schemas.openxmlformats.org/markup-compatibility/2006" xmlns:p14="http://schemas.microsoft.com/office/powerpoint/2010/main">
    <mc:Choice Requires="p14">
      <p:transition spd="slow" p14:dur="2000" advTm="1916"/>
    </mc:Choice>
    <mc:Fallback xmlns="">
      <p:transition spd="slow" advTm="1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 Hands</a:t>
            </a:r>
            <a:endParaRPr lang="en-US" dirty="0"/>
          </a:p>
        </p:txBody>
      </p:sp>
      <p:pic>
        <p:nvPicPr>
          <p:cNvPr id="5" name="Content Placeholder 3" descr="handwashing.jpg">
            <a:extLst>
              <a:ext uri="{FF2B5EF4-FFF2-40B4-BE49-F238E27FC236}">
                <a16:creationId xmlns:a16="http://schemas.microsoft.com/office/drawing/2014/main" id="{489DEEB4-04C9-45A7-BAAA-629D6611AF5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a:xfrm>
            <a:off x="3277782" y="1846263"/>
            <a:ext cx="5696762" cy="4022725"/>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884275"/>
      </p:ext>
    </p:extLst>
  </p:cSld>
  <p:clrMapOvr>
    <a:masterClrMapping/>
  </p:clrMapOvr>
  <mc:AlternateContent xmlns:mc="http://schemas.openxmlformats.org/markup-compatibility/2006" xmlns:p14="http://schemas.microsoft.com/office/powerpoint/2010/main">
    <mc:Choice Requires="p14">
      <p:transition spd="slow" p14:dur="2000" advTm="24736"/>
    </mc:Choice>
    <mc:Fallback xmlns="">
      <p:transition spd="slow" advTm="24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with contaminated clothing?</a:t>
            </a:r>
            <a:endParaRPr lang="en-US" dirty="0"/>
          </a:p>
        </p:txBody>
      </p:sp>
      <p:sp>
        <p:nvSpPr>
          <p:cNvPr id="3" name="Content Placeholder 2"/>
          <p:cNvSpPr>
            <a:spLocks noGrp="1"/>
          </p:cNvSpPr>
          <p:nvPr>
            <p:ph idx="1"/>
          </p:nvPr>
        </p:nvSpPr>
        <p:spPr/>
        <p:txBody>
          <a:bodyPr>
            <a:normAutofit/>
          </a:bodyPr>
          <a:lstStyle/>
          <a:p>
            <a:r>
              <a:rPr lang="en-US" sz="2400" dirty="0" smtClean="0"/>
              <a:t>Please place in red biohazard bag, and take to </a:t>
            </a:r>
            <a:r>
              <a:rPr lang="en-US" sz="2400" dirty="0" err="1" smtClean="0"/>
              <a:t>Harned</a:t>
            </a:r>
            <a:r>
              <a:rPr lang="en-US" sz="2400" dirty="0" smtClean="0"/>
              <a:t> 249 to be autoclaved.</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9347095"/>
      </p:ext>
    </p:extLst>
  </p:cSld>
  <p:clrMapOvr>
    <a:masterClrMapping/>
  </p:clrMapOvr>
  <mc:AlternateContent xmlns:mc="http://schemas.openxmlformats.org/markup-compatibility/2006" xmlns:p14="http://schemas.microsoft.com/office/powerpoint/2010/main">
    <mc:Choice Requires="p14">
      <p:transition spd="slow" p14:dur="2000" advTm="28440"/>
    </mc:Choice>
    <mc:Fallback xmlns="">
      <p:transition spd="slow" advTm="2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we here? WAC 296-823-12005</a:t>
            </a:r>
            <a:endParaRPr lang="en-US" dirty="0"/>
          </a:p>
        </p:txBody>
      </p:sp>
      <p:sp>
        <p:nvSpPr>
          <p:cNvPr id="3" name="Content Placeholder 2"/>
          <p:cNvSpPr>
            <a:spLocks noGrp="1"/>
          </p:cNvSpPr>
          <p:nvPr>
            <p:ph idx="1"/>
          </p:nvPr>
        </p:nvSpPr>
        <p:spPr/>
        <p:txBody>
          <a:bodyPr>
            <a:normAutofit/>
          </a:bodyPr>
          <a:lstStyle/>
          <a:p>
            <a:r>
              <a:rPr lang="en-US" sz="2400" dirty="0" smtClean="0"/>
              <a:t>This training is required initially and annually for affected staff &amp; faculty</a:t>
            </a:r>
            <a:endParaRPr lang="en-US" sz="2400" dirty="0"/>
          </a:p>
        </p:txBody>
      </p:sp>
      <p:pic>
        <p:nvPicPr>
          <p:cNvPr id="4" name="Picture 3" descr="10g 2013 14 – RMG-Wik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074" y="3080630"/>
            <a:ext cx="5820840" cy="350058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3966095"/>
      </p:ext>
    </p:extLst>
  </p:cSld>
  <p:clrMapOvr>
    <a:masterClrMapping/>
  </p:clrMapOvr>
  <mc:AlternateContent xmlns:mc="http://schemas.openxmlformats.org/markup-compatibility/2006" xmlns:p14="http://schemas.microsoft.com/office/powerpoint/2010/main">
    <mc:Choice Requires="p14">
      <p:transition spd="slow" p14:dur="2000" advTm="29214"/>
    </mc:Choice>
    <mc:Fallback xmlns="">
      <p:transition spd="slow" advTm="29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Exposure Controls</a:t>
            </a:r>
            <a:endParaRPr lang="en-US" dirty="0"/>
          </a:p>
        </p:txBody>
      </p:sp>
      <p:sp>
        <p:nvSpPr>
          <p:cNvPr id="3" name="Content Placeholder 2"/>
          <p:cNvSpPr>
            <a:spLocks noGrp="1"/>
          </p:cNvSpPr>
          <p:nvPr>
            <p:ph idx="1"/>
          </p:nvPr>
        </p:nvSpPr>
        <p:spPr/>
        <p:txBody>
          <a:bodyPr>
            <a:normAutofit/>
          </a:bodyPr>
          <a:lstStyle/>
          <a:p>
            <a:pPr lvl="1">
              <a:spcBef>
                <a:spcPct val="0"/>
              </a:spcBef>
              <a:spcAft>
                <a:spcPct val="25000"/>
              </a:spcAft>
              <a:buSzPct val="68000"/>
              <a:buFont typeface="Wingdings 3" panose="05040102010807070707" pitchFamily="18" charset="2"/>
              <a:buChar char="}"/>
            </a:pPr>
            <a:r>
              <a:rPr lang="en-US" altLang="en-US" sz="2400" dirty="0">
                <a:latin typeface="Arial" panose="020B0604020202020204" pitchFamily="34" charset="0"/>
              </a:rPr>
              <a:t>Wear protective eyewear and mask, if splashing is anticipated.</a:t>
            </a:r>
          </a:p>
          <a:p>
            <a:pPr lvl="1">
              <a:spcBef>
                <a:spcPct val="0"/>
              </a:spcBef>
              <a:spcAft>
                <a:spcPct val="25000"/>
              </a:spcAft>
              <a:buSzPct val="68000"/>
              <a:buFont typeface="Wingdings 3" panose="05040102010807070707" pitchFamily="18" charset="2"/>
              <a:buChar char="}"/>
            </a:pPr>
            <a:r>
              <a:rPr lang="en-US" altLang="en-US" sz="2400" dirty="0">
                <a:latin typeface="Arial" panose="020B0604020202020204" pitchFamily="34" charset="0"/>
              </a:rPr>
              <a:t>Remove glass and other sharps materials using a brush and dust pan, forceps, hemostat, etc.  Do not use your hands.</a:t>
            </a:r>
          </a:p>
          <a:p>
            <a:pPr lvl="1">
              <a:spcBef>
                <a:spcPct val="0"/>
              </a:spcBef>
              <a:spcAft>
                <a:spcPct val="25000"/>
              </a:spcAft>
              <a:buSzPct val="68000"/>
              <a:buFont typeface="Wingdings 3" panose="05040102010807070707" pitchFamily="18" charset="2"/>
              <a:buChar char="}"/>
            </a:pPr>
            <a:r>
              <a:rPr lang="en-US" altLang="en-US" sz="2400" dirty="0">
                <a:latin typeface="Arial" panose="020B0604020202020204" pitchFamily="34" charset="0"/>
              </a:rPr>
              <a:t>Properly discard all materials into a sharps or puncture-resistant biohazardous waste container.</a:t>
            </a:r>
          </a:p>
          <a:p>
            <a:pPr lvl="1">
              <a:spcBef>
                <a:spcPct val="0"/>
              </a:spcBef>
              <a:buSzPct val="68000"/>
              <a:buFont typeface="Wingdings 3" panose="05040102010807070707" pitchFamily="18" charset="2"/>
              <a:buChar char="}"/>
            </a:pPr>
            <a:r>
              <a:rPr lang="en-US" altLang="en-US" sz="2400" dirty="0">
                <a:latin typeface="Arial" panose="020B0604020202020204" pitchFamily="34" charset="0"/>
              </a:rPr>
              <a:t>Use paper/absorbent towels to soak up the spilled materials.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5630057"/>
      </p:ext>
    </p:extLst>
  </p:cSld>
  <p:clrMapOvr>
    <a:masterClrMapping/>
  </p:clrMapOvr>
  <mc:AlternateContent xmlns:mc="http://schemas.openxmlformats.org/markup-compatibility/2006" xmlns:p14="http://schemas.microsoft.com/office/powerpoint/2010/main">
    <mc:Choice Requires="p14">
      <p:transition spd="slow" p14:dur="2000" advTm="41518"/>
    </mc:Choice>
    <mc:Fallback xmlns="">
      <p:transition spd="slow" advTm="41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Exposure Controls- Sharps Containers</a:t>
            </a:r>
            <a:endParaRPr lang="en-US" dirty="0"/>
          </a:p>
        </p:txBody>
      </p:sp>
      <p:sp>
        <p:nvSpPr>
          <p:cNvPr id="3" name="Content Placeholder 2"/>
          <p:cNvSpPr>
            <a:spLocks noGrp="1"/>
          </p:cNvSpPr>
          <p:nvPr>
            <p:ph idx="1"/>
          </p:nvPr>
        </p:nvSpPr>
        <p:spPr/>
        <p:txBody>
          <a:bodyPr>
            <a:normAutofit/>
          </a:bodyPr>
          <a:lstStyle/>
          <a:p>
            <a:r>
              <a:rPr lang="en-US" sz="2400" dirty="0" smtClean="0"/>
              <a:t>Closable</a:t>
            </a:r>
          </a:p>
          <a:p>
            <a:r>
              <a:rPr lang="en-US" sz="2400" dirty="0" smtClean="0"/>
              <a:t>Leak-proof</a:t>
            </a:r>
            <a:endParaRPr lang="en-US" sz="2400" dirty="0"/>
          </a:p>
          <a:p>
            <a:r>
              <a:rPr lang="en-US" sz="2400" dirty="0" smtClean="0"/>
              <a:t>Puncture-resistant</a:t>
            </a:r>
          </a:p>
          <a:p>
            <a:r>
              <a:rPr lang="en-US" sz="2400" dirty="0" smtClean="0"/>
              <a:t>Labeled, or color-coated</a:t>
            </a:r>
          </a:p>
          <a:p>
            <a:r>
              <a:rPr lang="en-US" sz="2400" dirty="0" smtClean="0"/>
              <a:t>Upright</a:t>
            </a:r>
            <a:endParaRPr lang="en-US" sz="2400" dirty="0"/>
          </a:p>
        </p:txBody>
      </p:sp>
      <p:pic>
        <p:nvPicPr>
          <p:cNvPr id="4" name="Picture 3" descr="Sharps container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068" y="2603500"/>
            <a:ext cx="2286000" cy="197773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7138073"/>
      </p:ext>
    </p:extLst>
  </p:cSld>
  <p:clrMapOvr>
    <a:masterClrMapping/>
  </p:clrMapOvr>
  <mc:AlternateContent xmlns:mc="http://schemas.openxmlformats.org/markup-compatibility/2006" xmlns:p14="http://schemas.microsoft.com/office/powerpoint/2010/main">
    <mc:Choice Requires="p14">
      <p:transition spd="slow" p14:dur="2000" advTm="37900"/>
    </mc:Choice>
    <mc:Fallback xmlns="">
      <p:transition spd="slow" advTm="3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Hepatitis B Vaccination Series</a:t>
            </a:r>
            <a:endParaRPr lang="en-US" dirty="0"/>
          </a:p>
        </p:txBody>
      </p:sp>
      <p:sp>
        <p:nvSpPr>
          <p:cNvPr id="3" name="Content Placeholder 2"/>
          <p:cNvSpPr>
            <a:spLocks noGrp="1"/>
          </p:cNvSpPr>
          <p:nvPr>
            <p:ph idx="1"/>
          </p:nvPr>
        </p:nvSpPr>
        <p:spPr/>
        <p:txBody>
          <a:bodyPr>
            <a:normAutofit/>
          </a:bodyPr>
          <a:lstStyle/>
          <a:p>
            <a:r>
              <a:rPr lang="en-US" sz="2400" dirty="0" smtClean="0"/>
              <a:t>3 shot series available at no cost to you</a:t>
            </a:r>
          </a:p>
          <a:p>
            <a:r>
              <a:rPr lang="en-US" sz="2400" dirty="0" smtClean="0"/>
              <a:t>Shots are 0, 1, 6 months apart</a:t>
            </a:r>
          </a:p>
          <a:p>
            <a:r>
              <a:rPr lang="en-US" sz="2400" dirty="0" smtClean="0"/>
              <a:t>Available via walk in at our Occupational Medical Clinic</a:t>
            </a:r>
          </a:p>
          <a:p>
            <a:r>
              <a:rPr lang="en-US" sz="2400" dirty="0" smtClean="0"/>
              <a:t>Declination form available</a:t>
            </a:r>
            <a:endParaRPr lang="en-US" sz="2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7498748"/>
      </p:ext>
    </p:extLst>
  </p:cSld>
  <p:clrMapOvr>
    <a:masterClrMapping/>
  </p:clrMapOvr>
  <mc:AlternateContent xmlns:mc="http://schemas.openxmlformats.org/markup-compatibility/2006" xmlns:p14="http://schemas.microsoft.com/office/powerpoint/2010/main">
    <mc:Choice Requires="p14">
      <p:transition spd="slow" p14:dur="2000" advTm="63852"/>
    </mc:Choice>
    <mc:Fallback xmlns="">
      <p:transition spd="slow" advTm="6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there’s an </a:t>
            </a:r>
            <a:r>
              <a:rPr lang="en-US" dirty="0"/>
              <a:t>E</a:t>
            </a:r>
            <a:r>
              <a:rPr lang="en-US" dirty="0" smtClean="0"/>
              <a:t>xposure </a:t>
            </a:r>
            <a:r>
              <a:rPr lang="en-US" dirty="0"/>
              <a:t>I</a:t>
            </a:r>
            <a:r>
              <a:rPr lang="en-US" dirty="0" smtClean="0"/>
              <a:t>ncident?</a:t>
            </a:r>
            <a:endParaRPr lang="en-US" dirty="0"/>
          </a:p>
        </p:txBody>
      </p:sp>
      <p:sp>
        <p:nvSpPr>
          <p:cNvPr id="3" name="Content Placeholder 2"/>
          <p:cNvSpPr>
            <a:spLocks noGrp="1"/>
          </p:cNvSpPr>
          <p:nvPr>
            <p:ph idx="1"/>
          </p:nvPr>
        </p:nvSpPr>
        <p:spPr/>
        <p:txBody>
          <a:bodyPr>
            <a:normAutofit/>
          </a:bodyPr>
          <a:lstStyle/>
          <a:p>
            <a:r>
              <a:rPr lang="en-US" sz="2400" dirty="0" smtClean="0"/>
              <a:t>If you have an exposure to blood or OPIM, please immediately do the following:</a:t>
            </a:r>
          </a:p>
          <a:p>
            <a:pPr lvl="1"/>
            <a:r>
              <a:rPr lang="en-US" sz="2400" dirty="0" smtClean="0"/>
              <a:t>Thoroughly clean the affected area</a:t>
            </a:r>
          </a:p>
          <a:p>
            <a:pPr lvl="1"/>
            <a:r>
              <a:rPr lang="en-US" sz="2400" dirty="0" smtClean="0"/>
              <a:t>Wash wound with soap and water</a:t>
            </a:r>
          </a:p>
          <a:p>
            <a:pPr lvl="1"/>
            <a:r>
              <a:rPr lang="en-US" sz="2400" dirty="0" smtClean="0"/>
              <a:t>Report exposure to supervisor , and fill out incident report form </a:t>
            </a:r>
          </a:p>
          <a:p>
            <a:pPr lvl="1"/>
            <a:r>
              <a:rPr lang="en-US" sz="2400" dirty="0" smtClean="0"/>
              <a:t>You will be sent out for a post exposure evaluation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9152710"/>
      </p:ext>
    </p:extLst>
  </p:cSld>
  <p:clrMapOvr>
    <a:masterClrMapping/>
  </p:clrMapOvr>
  <mc:AlternateContent xmlns:mc="http://schemas.openxmlformats.org/markup-compatibility/2006" xmlns:p14="http://schemas.microsoft.com/office/powerpoint/2010/main">
    <mc:Choice Requires="p14">
      <p:transition spd="slow" p14:dur="2000" advTm="27420"/>
    </mc:Choice>
    <mc:Fallback xmlns="">
      <p:transition spd="slow" advTm="27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956731"/>
          </a:xfrm>
        </p:spPr>
        <p:txBody>
          <a:bodyPr>
            <a:normAutofit fontScale="90000"/>
          </a:bodyPr>
          <a:lstStyle/>
          <a:p>
            <a:r>
              <a:rPr lang="en-US" dirty="0" smtClean="0"/>
              <a:t>Post Exposure Evaluation</a:t>
            </a:r>
            <a:br>
              <a:rPr lang="en-US" dirty="0" smtClean="0"/>
            </a:br>
            <a:r>
              <a:rPr lang="en-US" dirty="0" smtClean="0"/>
              <a:t>the University’s Responsibility</a:t>
            </a:r>
            <a:endParaRPr lang="en-US" dirty="0"/>
          </a:p>
        </p:txBody>
      </p:sp>
      <p:sp>
        <p:nvSpPr>
          <p:cNvPr id="3" name="Content Placeholder 2"/>
          <p:cNvSpPr>
            <a:spLocks noGrp="1"/>
          </p:cNvSpPr>
          <p:nvPr>
            <p:ph idx="1"/>
          </p:nvPr>
        </p:nvSpPr>
        <p:spPr>
          <a:xfrm>
            <a:off x="1154954" y="2335645"/>
            <a:ext cx="8825659" cy="3416300"/>
          </a:xfrm>
        </p:spPr>
        <p:txBody>
          <a:bodyPr>
            <a:noAutofit/>
          </a:bodyPr>
          <a:lstStyle/>
          <a:p>
            <a:r>
              <a:rPr lang="en-US" sz="2400" dirty="0" smtClean="0"/>
              <a:t>Provide immediate post-exposure medical evaluation , and follow up with employee</a:t>
            </a:r>
          </a:p>
          <a:p>
            <a:pPr lvl="1"/>
            <a:r>
              <a:rPr lang="en-US" sz="2400" dirty="0" smtClean="0"/>
              <a:t>Scheduled as soon as possible post-incident</a:t>
            </a:r>
          </a:p>
          <a:p>
            <a:pPr lvl="1"/>
            <a:r>
              <a:rPr lang="en-US" sz="2400" dirty="0" smtClean="0"/>
              <a:t>Confidential!</a:t>
            </a:r>
          </a:p>
          <a:p>
            <a:pPr lvl="1"/>
            <a:r>
              <a:rPr lang="en-US" sz="2400" dirty="0" smtClean="0"/>
              <a:t>No cost to the employee</a:t>
            </a:r>
          </a:p>
          <a:p>
            <a:pPr lvl="1"/>
            <a:r>
              <a:rPr lang="en-US" sz="2400" dirty="0" smtClean="0"/>
              <a:t>Recordkeeping kept for length of employment plus 30 years.</a:t>
            </a:r>
          </a:p>
          <a:p>
            <a:pPr lvl="1"/>
            <a:r>
              <a:rPr lang="en-US" sz="2400" dirty="0" smtClean="0"/>
              <a:t>Health care professional’s written opinion on the post-exposure evaluation will be provided to you within 15 days of the completion of the evaluation</a:t>
            </a:r>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363056"/>
      </p:ext>
    </p:extLst>
  </p:cSld>
  <p:clrMapOvr>
    <a:masterClrMapping/>
  </p:clrMapOvr>
  <mc:AlternateContent xmlns:mc="http://schemas.openxmlformats.org/markup-compatibility/2006" xmlns:p14="http://schemas.microsoft.com/office/powerpoint/2010/main">
    <mc:Choice Requires="p14">
      <p:transition spd="slow" p14:dur="2000" advTm="34880"/>
    </mc:Choice>
    <mc:Fallback xmlns="">
      <p:transition spd="slow" advTm="3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Bloodborne Pathogens Quiz</a:t>
            </a:r>
            <a:endParaRPr lang="en-US" dirty="0"/>
          </a:p>
        </p:txBody>
      </p:sp>
      <p:pic>
        <p:nvPicPr>
          <p:cNvPr id="5" name="Content Placeholder 4" descr="File:Biohazard Logo.jpg - Wikipedia"/>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35538" y="2652713"/>
            <a:ext cx="2381250" cy="2409825"/>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1418879"/>
      </p:ext>
    </p:extLst>
  </p:cSld>
  <p:clrMapOvr>
    <a:masterClrMapping/>
  </p:clrMapOvr>
  <mc:AlternateContent xmlns:mc="http://schemas.openxmlformats.org/markup-compatibility/2006" xmlns:p14="http://schemas.microsoft.com/office/powerpoint/2010/main">
    <mc:Choice Requires="p14">
      <p:transition spd="slow" p14:dur="2000" advTm="13623"/>
    </mc:Choice>
    <mc:Fallback xmlns="">
      <p:transition spd="slow" advTm="13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Bloodborne pathogens are:</a:t>
            </a:r>
            <a:endParaRPr lang="en-US" dirty="0"/>
          </a:p>
        </p:txBody>
      </p:sp>
      <p:sp>
        <p:nvSpPr>
          <p:cNvPr id="3" name="Content Placeholder 2"/>
          <p:cNvSpPr>
            <a:spLocks noGrp="1"/>
          </p:cNvSpPr>
          <p:nvPr>
            <p:ph idx="1"/>
          </p:nvPr>
        </p:nvSpPr>
        <p:spPr/>
        <p:txBody>
          <a:bodyPr/>
          <a:lstStyle/>
          <a:p>
            <a:pPr>
              <a:buClrTx/>
              <a:buFont typeface="+mj-lt"/>
              <a:buAutoNum type="alphaUcPeriod"/>
            </a:pPr>
            <a:r>
              <a:rPr lang="en-US" dirty="0" smtClean="0">
                <a:hlinkClick r:id="rId2" action="ppaction://hlinksldjump"/>
              </a:rPr>
              <a:t>Harmless germs</a:t>
            </a:r>
            <a:endParaRPr lang="en-US" dirty="0" smtClean="0"/>
          </a:p>
          <a:p>
            <a:pPr>
              <a:buClrTx/>
              <a:buFont typeface="+mj-lt"/>
              <a:buAutoNum type="alphaUcPeriod"/>
            </a:pPr>
            <a:r>
              <a:rPr lang="en-US" dirty="0" smtClean="0">
                <a:hlinkClick r:id="rId3" action="ppaction://hlinksldjump"/>
              </a:rPr>
              <a:t>Dangerous germs that live everywhere</a:t>
            </a:r>
            <a:endParaRPr lang="en-US" dirty="0" smtClean="0"/>
          </a:p>
          <a:p>
            <a:pPr>
              <a:buClrTx/>
              <a:buFont typeface="+mj-lt"/>
              <a:buAutoNum type="alphaUcPeriod"/>
            </a:pPr>
            <a:r>
              <a:rPr lang="en-US" dirty="0" smtClean="0">
                <a:hlinkClick r:id="rId4" action="ppaction://hlinksldjump"/>
              </a:rPr>
              <a:t>Microorganisms carried through blood</a:t>
            </a:r>
            <a:endParaRPr lang="en-US" dirty="0" smtClean="0"/>
          </a:p>
          <a:p>
            <a:pPr>
              <a:buClrTx/>
              <a:buFont typeface="+mj-lt"/>
              <a:buAutoNum type="alphaUcPeriod"/>
            </a:pPr>
            <a:r>
              <a:rPr lang="en-US" dirty="0" smtClean="0">
                <a:hlinkClick r:id="rId2" action="ppaction://hlinksldjump"/>
              </a:rPr>
              <a:t>None of the above</a:t>
            </a:r>
            <a:endParaRPr lang="en-US" dirty="0" smtClean="0"/>
          </a:p>
        </p:txBody>
      </p:sp>
    </p:spTree>
    <p:extLst>
      <p:ext uri="{BB962C8B-B14F-4D97-AF65-F5344CB8AC3E}">
        <p14:creationId xmlns:p14="http://schemas.microsoft.com/office/powerpoint/2010/main" val="63427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Correct!</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Continue to the next question</a:t>
            </a:r>
            <a:endParaRPr lang="en-US" dirty="0"/>
          </a:p>
        </p:txBody>
      </p:sp>
      <p:pic>
        <p:nvPicPr>
          <p:cNvPr id="4" name="Picture 3" descr="Hand Like Thumb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41" y="2875934"/>
            <a:ext cx="2643033" cy="3864077"/>
          </a:xfrm>
          <a:prstGeom prst="rect">
            <a:avLst/>
          </a:prstGeom>
        </p:spPr>
      </p:pic>
    </p:spTree>
    <p:extLst>
      <p:ext uri="{BB962C8B-B14F-4D97-AF65-F5344CB8AC3E}">
        <p14:creationId xmlns:p14="http://schemas.microsoft.com/office/powerpoint/2010/main" val="23646510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wrong…</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Try again</a:t>
            </a:r>
            <a:endParaRPr lang="en-US" dirty="0" smtClean="0"/>
          </a:p>
          <a:p>
            <a:r>
              <a:rPr lang="en-US" dirty="0" smtClean="0">
                <a:hlinkClick r:id="rId3" action="ppaction://hlinksldjump"/>
              </a:rPr>
              <a:t>Move on to the next question</a:t>
            </a:r>
            <a:endParaRPr lang="en-US" dirty="0" smtClean="0"/>
          </a:p>
          <a:p>
            <a:pPr marL="0" indent="0">
              <a:buNone/>
            </a:pPr>
            <a:endParaRPr lang="en-US" dirty="0"/>
          </a:p>
        </p:txBody>
      </p:sp>
      <p:pic>
        <p:nvPicPr>
          <p:cNvPr id="4" name="Picture 3" descr="Mass Effect 3 EPIC FAIL? | Lan's SoapB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709" y="3608202"/>
            <a:ext cx="2311111" cy="2768254"/>
          </a:xfrm>
          <a:prstGeom prst="rect">
            <a:avLst/>
          </a:prstGeom>
        </p:spPr>
      </p:pic>
    </p:spTree>
    <p:extLst>
      <p:ext uri="{BB962C8B-B14F-4D97-AF65-F5344CB8AC3E}">
        <p14:creationId xmlns:p14="http://schemas.microsoft.com/office/powerpoint/2010/main" val="7212615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Universal precautions mean to:</a:t>
            </a:r>
            <a:endParaRPr lang="en-US" dirty="0"/>
          </a:p>
        </p:txBody>
      </p:sp>
      <p:sp>
        <p:nvSpPr>
          <p:cNvPr id="3" name="Content Placeholder 2"/>
          <p:cNvSpPr>
            <a:spLocks noGrp="1"/>
          </p:cNvSpPr>
          <p:nvPr>
            <p:ph idx="1"/>
          </p:nvPr>
        </p:nvSpPr>
        <p:spPr/>
        <p:txBody>
          <a:bodyPr/>
          <a:lstStyle/>
          <a:p>
            <a:pPr>
              <a:buClr>
                <a:schemeClr val="tx1"/>
              </a:buClr>
              <a:buFont typeface="+mj-lt"/>
              <a:buAutoNum type="alphaUcPeriod"/>
            </a:pPr>
            <a:r>
              <a:rPr lang="en-US" dirty="0" smtClean="0">
                <a:hlinkClick r:id="rId2" action="ppaction://hlinksldjump"/>
              </a:rPr>
              <a:t>Treat all fluids as if they are contaminated</a:t>
            </a:r>
            <a:endParaRPr lang="en-US" dirty="0" smtClean="0"/>
          </a:p>
          <a:p>
            <a:pPr>
              <a:buClr>
                <a:schemeClr val="tx1"/>
              </a:buClr>
              <a:buFont typeface="+mj-lt"/>
              <a:buAutoNum type="alphaUcPeriod"/>
            </a:pPr>
            <a:r>
              <a:rPr lang="en-US" dirty="0" smtClean="0">
                <a:hlinkClick r:id="rId3" action="ppaction://hlinksldjump"/>
              </a:rPr>
              <a:t>Wear gloves only when people look ill </a:t>
            </a:r>
            <a:endParaRPr lang="en-US" dirty="0" smtClean="0"/>
          </a:p>
          <a:p>
            <a:pPr>
              <a:buClr>
                <a:schemeClr val="tx1"/>
              </a:buClr>
              <a:buFont typeface="+mj-lt"/>
              <a:buAutoNum type="alphaUcPeriod"/>
            </a:pPr>
            <a:r>
              <a:rPr lang="en-US" dirty="0" smtClean="0">
                <a:hlinkClick r:id="rId3" action="ppaction://hlinksldjump"/>
              </a:rPr>
              <a:t>Only be concerned about blood being contaminated</a:t>
            </a:r>
            <a:endParaRPr lang="en-US" dirty="0" smtClean="0"/>
          </a:p>
          <a:p>
            <a:pPr>
              <a:buClr>
                <a:schemeClr val="tx1"/>
              </a:buClr>
              <a:buFont typeface="+mj-lt"/>
              <a:buAutoNum type="alphaUcPeriod"/>
            </a:pPr>
            <a:r>
              <a:rPr lang="en-US" dirty="0" smtClean="0">
                <a:hlinkClick r:id="rId3" action="ppaction://hlinksldjump"/>
              </a:rPr>
              <a:t>Wear googles at all times</a:t>
            </a:r>
            <a:endParaRPr lang="en-US" dirty="0"/>
          </a:p>
        </p:txBody>
      </p:sp>
    </p:spTree>
    <p:extLst>
      <p:ext uri="{BB962C8B-B14F-4D97-AF65-F5344CB8AC3E}">
        <p14:creationId xmlns:p14="http://schemas.microsoft.com/office/powerpoint/2010/main" val="20939734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a:t>
            </a:r>
            <a:r>
              <a:rPr lang="en-US" dirty="0"/>
              <a:t>B</a:t>
            </a:r>
            <a:r>
              <a:rPr lang="en-US" dirty="0" smtClean="0"/>
              <a:t>loodborne Pathogens?</a:t>
            </a:r>
            <a:endParaRPr lang="en-US" dirty="0"/>
          </a:p>
        </p:txBody>
      </p:sp>
      <p:sp>
        <p:nvSpPr>
          <p:cNvPr id="3" name="Content Placeholder 2"/>
          <p:cNvSpPr>
            <a:spLocks noGrp="1"/>
          </p:cNvSpPr>
          <p:nvPr>
            <p:ph idx="1"/>
          </p:nvPr>
        </p:nvSpPr>
        <p:spPr/>
        <p:txBody>
          <a:bodyPr>
            <a:normAutofit/>
          </a:bodyPr>
          <a:lstStyle/>
          <a:p>
            <a:r>
              <a:rPr lang="en-US" sz="2400" dirty="0" smtClean="0"/>
              <a:t>Micro organisms carried in the blood</a:t>
            </a:r>
          </a:p>
          <a:p>
            <a:r>
              <a:rPr lang="en-US" sz="2400" dirty="0" smtClean="0"/>
              <a:t>Main disease concerns for training:</a:t>
            </a:r>
          </a:p>
          <a:p>
            <a:pPr lvl="1"/>
            <a:r>
              <a:rPr lang="en-US" sz="2200" dirty="0" smtClean="0"/>
              <a:t>Hepatitis B</a:t>
            </a:r>
          </a:p>
          <a:p>
            <a:pPr lvl="1"/>
            <a:r>
              <a:rPr lang="en-US" sz="2200" dirty="0" smtClean="0"/>
              <a:t>Hepatitis C</a:t>
            </a:r>
          </a:p>
          <a:p>
            <a:pPr lvl="1"/>
            <a:r>
              <a:rPr lang="en-US" sz="2200" dirty="0" smtClean="0"/>
              <a:t>HIV (AIDS)</a:t>
            </a:r>
            <a:endParaRPr lang="en-US" sz="2200" dirty="0"/>
          </a:p>
        </p:txBody>
      </p:sp>
      <p:pic>
        <p:nvPicPr>
          <p:cNvPr id="4" name="Picture 4" descr="C:\Documents and Settings\Mike and Vicki\Local Settings\Temporary Internet Files\Content.IE5\2F39K97N\MPj04387380000[1].jpg">
            <a:extLst>
              <a:ext uri="{FF2B5EF4-FFF2-40B4-BE49-F238E27FC236}">
                <a16:creationId xmlns:a16="http://schemas.microsoft.com/office/drawing/2014/main" id="{724B2191-D666-4AB1-8674-B74009AD5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221" y="3857414"/>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1690529"/>
      </p:ext>
    </p:extLst>
  </p:cSld>
  <p:clrMapOvr>
    <a:masterClrMapping/>
  </p:clrMapOvr>
  <mc:AlternateContent xmlns:mc="http://schemas.openxmlformats.org/markup-compatibility/2006" xmlns:p14="http://schemas.microsoft.com/office/powerpoint/2010/main">
    <mc:Choice Requires="p14">
      <p:transition spd="slow" p14:dur="2000" advTm="27744"/>
    </mc:Choice>
    <mc:Fallback xmlns="">
      <p:transition spd="slow" advTm="27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Correct!</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Continue to the next question</a:t>
            </a:r>
            <a:endParaRPr lang="en-US" dirty="0"/>
          </a:p>
        </p:txBody>
      </p:sp>
      <p:pic>
        <p:nvPicPr>
          <p:cNvPr id="4" name="Picture 3" descr="Hand Like Thumb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41" y="2875934"/>
            <a:ext cx="2643033" cy="3864077"/>
          </a:xfrm>
          <a:prstGeom prst="rect">
            <a:avLst/>
          </a:prstGeom>
        </p:spPr>
      </p:pic>
    </p:spTree>
    <p:extLst>
      <p:ext uri="{BB962C8B-B14F-4D97-AF65-F5344CB8AC3E}">
        <p14:creationId xmlns:p14="http://schemas.microsoft.com/office/powerpoint/2010/main" val="3968031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wrong…</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Try again</a:t>
            </a:r>
            <a:endParaRPr lang="en-US" dirty="0" smtClean="0"/>
          </a:p>
          <a:p>
            <a:r>
              <a:rPr lang="en-US" dirty="0" smtClean="0">
                <a:hlinkClick r:id="rId3" action="ppaction://hlinksldjump"/>
              </a:rPr>
              <a:t>Move on to the next question</a:t>
            </a:r>
            <a:endParaRPr lang="en-US" dirty="0" smtClean="0"/>
          </a:p>
          <a:p>
            <a:pPr marL="0" indent="0">
              <a:buNone/>
            </a:pPr>
            <a:endParaRPr lang="en-US" dirty="0"/>
          </a:p>
        </p:txBody>
      </p:sp>
      <p:pic>
        <p:nvPicPr>
          <p:cNvPr id="4" name="Picture 3" descr="Mass Effect 3 EPIC FAIL? | Lan's SoapB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709" y="3608202"/>
            <a:ext cx="2311111" cy="2768254"/>
          </a:xfrm>
          <a:prstGeom prst="rect">
            <a:avLst/>
          </a:prstGeom>
        </p:spPr>
      </p:pic>
    </p:spTree>
    <p:extLst>
      <p:ext uri="{BB962C8B-B14F-4D97-AF65-F5344CB8AC3E}">
        <p14:creationId xmlns:p14="http://schemas.microsoft.com/office/powerpoint/2010/main" val="14989933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941" y="575462"/>
            <a:ext cx="10899059" cy="1194344"/>
          </a:xfrm>
        </p:spPr>
        <p:txBody>
          <a:bodyPr>
            <a:normAutofit fontScale="90000"/>
          </a:bodyPr>
          <a:lstStyle/>
          <a:p>
            <a:r>
              <a:rPr lang="en-US" dirty="0" smtClean="0"/>
              <a:t>3. Each employer should have an __________ to control occupational exposure of the University employees to </a:t>
            </a:r>
            <a:r>
              <a:rPr lang="en-US" dirty="0" err="1" smtClean="0"/>
              <a:t>bloodborne</a:t>
            </a:r>
            <a:r>
              <a:rPr lang="en-US" dirty="0" smtClean="0"/>
              <a:t> pathogens</a:t>
            </a:r>
            <a:endParaRPr lang="en-US" dirty="0"/>
          </a:p>
        </p:txBody>
      </p:sp>
      <p:sp>
        <p:nvSpPr>
          <p:cNvPr id="3" name="Content Placeholder 2"/>
          <p:cNvSpPr>
            <a:spLocks noGrp="1"/>
          </p:cNvSpPr>
          <p:nvPr>
            <p:ph idx="1"/>
          </p:nvPr>
        </p:nvSpPr>
        <p:spPr/>
        <p:txBody>
          <a:bodyPr/>
          <a:lstStyle/>
          <a:p>
            <a:pPr>
              <a:buClrTx/>
              <a:buFont typeface="+mj-lt"/>
              <a:buAutoNum type="alphaUcPeriod"/>
            </a:pPr>
            <a:r>
              <a:rPr lang="en-US" dirty="0" smtClean="0">
                <a:hlinkClick r:id="rId2" action="ppaction://hlinksldjump"/>
              </a:rPr>
              <a:t>Sickness response plan</a:t>
            </a:r>
            <a:endParaRPr lang="en-US" dirty="0" smtClean="0"/>
          </a:p>
          <a:p>
            <a:pPr>
              <a:buClrTx/>
              <a:buFont typeface="+mj-lt"/>
              <a:buAutoNum type="alphaUcPeriod"/>
            </a:pPr>
            <a:r>
              <a:rPr lang="en-US" dirty="0" smtClean="0">
                <a:hlinkClick r:id="rId3" action="ppaction://hlinksldjump"/>
              </a:rPr>
              <a:t>Bloodborne pathogen exposure control plan</a:t>
            </a:r>
            <a:endParaRPr lang="en-US" dirty="0" smtClean="0"/>
          </a:p>
          <a:p>
            <a:pPr>
              <a:buClrTx/>
              <a:buFont typeface="+mj-lt"/>
              <a:buAutoNum type="alphaUcPeriod"/>
            </a:pPr>
            <a:r>
              <a:rPr lang="en-US" dirty="0" smtClean="0">
                <a:hlinkClick r:id="rId2" action="ppaction://hlinksldjump"/>
              </a:rPr>
              <a:t>Infection control plan</a:t>
            </a:r>
            <a:endParaRPr lang="en-US" dirty="0" smtClean="0"/>
          </a:p>
          <a:p>
            <a:pPr>
              <a:buClrTx/>
              <a:buFont typeface="+mj-lt"/>
              <a:buAutoNum type="alphaUcPeriod"/>
            </a:pPr>
            <a:r>
              <a:rPr lang="en-US" dirty="0" smtClean="0">
                <a:hlinkClick r:id="rId2" action="ppaction://hlinksldjump"/>
              </a:rPr>
              <a:t>None of the above</a:t>
            </a:r>
            <a:endParaRPr lang="en-US" dirty="0"/>
          </a:p>
        </p:txBody>
      </p:sp>
    </p:spTree>
    <p:extLst>
      <p:ext uri="{BB962C8B-B14F-4D97-AF65-F5344CB8AC3E}">
        <p14:creationId xmlns:p14="http://schemas.microsoft.com/office/powerpoint/2010/main" val="20297061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Correct!</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Continue to the next question</a:t>
            </a:r>
            <a:endParaRPr lang="en-US" dirty="0"/>
          </a:p>
        </p:txBody>
      </p:sp>
      <p:pic>
        <p:nvPicPr>
          <p:cNvPr id="4" name="Picture 3" descr="Hand Like Thumb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41" y="2875934"/>
            <a:ext cx="2643033" cy="3864077"/>
          </a:xfrm>
          <a:prstGeom prst="rect">
            <a:avLst/>
          </a:prstGeom>
        </p:spPr>
      </p:pic>
    </p:spTree>
    <p:extLst>
      <p:ext uri="{BB962C8B-B14F-4D97-AF65-F5344CB8AC3E}">
        <p14:creationId xmlns:p14="http://schemas.microsoft.com/office/powerpoint/2010/main" val="13160308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wrong…</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Try again</a:t>
            </a:r>
            <a:endParaRPr lang="en-US" dirty="0" smtClean="0"/>
          </a:p>
          <a:p>
            <a:r>
              <a:rPr lang="en-US" dirty="0" smtClean="0">
                <a:hlinkClick r:id="rId3" action="ppaction://hlinksldjump"/>
              </a:rPr>
              <a:t>Move on to the next question</a:t>
            </a:r>
            <a:endParaRPr lang="en-US" dirty="0" smtClean="0"/>
          </a:p>
          <a:p>
            <a:pPr marL="0" indent="0">
              <a:buNone/>
            </a:pPr>
            <a:endParaRPr lang="en-US" dirty="0"/>
          </a:p>
        </p:txBody>
      </p:sp>
      <p:pic>
        <p:nvPicPr>
          <p:cNvPr id="4" name="Picture 3" descr="Mass Effect 3 EPIC FAIL? | Lan's SoapB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709" y="3608202"/>
            <a:ext cx="2311111" cy="2768254"/>
          </a:xfrm>
          <a:prstGeom prst="rect">
            <a:avLst/>
          </a:prstGeom>
        </p:spPr>
      </p:pic>
    </p:spTree>
    <p:extLst>
      <p:ext uri="{BB962C8B-B14F-4D97-AF65-F5344CB8AC3E}">
        <p14:creationId xmlns:p14="http://schemas.microsoft.com/office/powerpoint/2010/main" val="41448785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Bloodborne pathogen training is required…</a:t>
            </a:r>
            <a:endParaRPr lang="en-US" dirty="0"/>
          </a:p>
        </p:txBody>
      </p:sp>
      <p:sp>
        <p:nvSpPr>
          <p:cNvPr id="3" name="Content Placeholder 2"/>
          <p:cNvSpPr>
            <a:spLocks noGrp="1"/>
          </p:cNvSpPr>
          <p:nvPr>
            <p:ph idx="1"/>
          </p:nvPr>
        </p:nvSpPr>
        <p:spPr/>
        <p:txBody>
          <a:bodyPr/>
          <a:lstStyle/>
          <a:p>
            <a:pPr>
              <a:buClrTx/>
              <a:buFont typeface="+mj-lt"/>
              <a:buAutoNum type="alphaUcPeriod"/>
            </a:pPr>
            <a:r>
              <a:rPr lang="en-US" dirty="0" smtClean="0">
                <a:hlinkClick r:id="rId2" action="ppaction://hlinksldjump"/>
              </a:rPr>
              <a:t>Initially and annually</a:t>
            </a:r>
            <a:endParaRPr lang="en-US" dirty="0" smtClean="0"/>
          </a:p>
          <a:p>
            <a:pPr>
              <a:buClrTx/>
              <a:buFont typeface="+mj-lt"/>
              <a:buAutoNum type="alphaUcPeriod"/>
            </a:pPr>
            <a:r>
              <a:rPr lang="en-US" dirty="0" smtClean="0">
                <a:hlinkClick r:id="rId3" action="ppaction://hlinksldjump"/>
              </a:rPr>
              <a:t>Monthly</a:t>
            </a:r>
            <a:endParaRPr lang="en-US" dirty="0" smtClean="0"/>
          </a:p>
          <a:p>
            <a:pPr>
              <a:buClrTx/>
              <a:buFont typeface="+mj-lt"/>
              <a:buAutoNum type="alphaUcPeriod"/>
            </a:pPr>
            <a:r>
              <a:rPr lang="en-US" dirty="0" smtClean="0">
                <a:hlinkClick r:id="rId3" action="ppaction://hlinksldjump"/>
              </a:rPr>
              <a:t>Quarterly</a:t>
            </a:r>
            <a:endParaRPr lang="en-US" dirty="0" smtClean="0"/>
          </a:p>
          <a:p>
            <a:pPr>
              <a:buClrTx/>
              <a:buFont typeface="+mj-lt"/>
              <a:buAutoNum type="alphaUcPeriod"/>
            </a:pPr>
            <a:r>
              <a:rPr lang="en-US" dirty="0" smtClean="0">
                <a:hlinkClick r:id="rId3" action="ppaction://hlinksldjump"/>
              </a:rPr>
              <a:t>Not required</a:t>
            </a:r>
            <a:endParaRPr lang="en-US" dirty="0"/>
          </a:p>
        </p:txBody>
      </p:sp>
    </p:spTree>
    <p:extLst>
      <p:ext uri="{BB962C8B-B14F-4D97-AF65-F5344CB8AC3E}">
        <p14:creationId xmlns:p14="http://schemas.microsoft.com/office/powerpoint/2010/main" val="2259997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Correct!</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Continue to the next question</a:t>
            </a:r>
            <a:endParaRPr lang="en-US" dirty="0"/>
          </a:p>
        </p:txBody>
      </p:sp>
      <p:pic>
        <p:nvPicPr>
          <p:cNvPr id="4" name="Picture 3" descr="Hand Like Thumb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41" y="2875934"/>
            <a:ext cx="2643033" cy="3864077"/>
          </a:xfrm>
          <a:prstGeom prst="rect">
            <a:avLst/>
          </a:prstGeom>
        </p:spPr>
      </p:pic>
    </p:spTree>
    <p:extLst>
      <p:ext uri="{BB962C8B-B14F-4D97-AF65-F5344CB8AC3E}">
        <p14:creationId xmlns:p14="http://schemas.microsoft.com/office/powerpoint/2010/main" val="23069360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wrong…</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Try again</a:t>
            </a:r>
            <a:endParaRPr lang="en-US" dirty="0" smtClean="0"/>
          </a:p>
          <a:p>
            <a:r>
              <a:rPr lang="en-US" dirty="0" smtClean="0">
                <a:hlinkClick r:id="rId3" action="ppaction://hlinksldjump"/>
              </a:rPr>
              <a:t>Move on to the next question</a:t>
            </a:r>
            <a:endParaRPr lang="en-US" dirty="0" smtClean="0"/>
          </a:p>
          <a:p>
            <a:pPr marL="0" indent="0">
              <a:buNone/>
            </a:pPr>
            <a:endParaRPr lang="en-US" dirty="0"/>
          </a:p>
        </p:txBody>
      </p:sp>
      <p:pic>
        <p:nvPicPr>
          <p:cNvPr id="4" name="Picture 3" descr="Mass Effect 3 EPIC FAIL? | Lan's SoapB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709" y="3608202"/>
            <a:ext cx="2311111" cy="2768254"/>
          </a:xfrm>
          <a:prstGeom prst="rect">
            <a:avLst/>
          </a:prstGeom>
        </p:spPr>
      </p:pic>
    </p:spTree>
    <p:extLst>
      <p:ext uri="{BB962C8B-B14F-4D97-AF65-F5344CB8AC3E}">
        <p14:creationId xmlns:p14="http://schemas.microsoft.com/office/powerpoint/2010/main" val="36726370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“Hepatitis” is inflammation of what?</a:t>
            </a:r>
            <a:endParaRPr lang="en-US" dirty="0"/>
          </a:p>
        </p:txBody>
      </p:sp>
      <p:sp>
        <p:nvSpPr>
          <p:cNvPr id="3" name="Content Placeholder 2"/>
          <p:cNvSpPr>
            <a:spLocks noGrp="1"/>
          </p:cNvSpPr>
          <p:nvPr>
            <p:ph idx="1"/>
          </p:nvPr>
        </p:nvSpPr>
        <p:spPr/>
        <p:txBody>
          <a:bodyPr/>
          <a:lstStyle/>
          <a:p>
            <a:pPr>
              <a:buClrTx/>
              <a:buFont typeface="+mj-lt"/>
              <a:buAutoNum type="alphaUcPeriod"/>
            </a:pPr>
            <a:r>
              <a:rPr lang="en-US" dirty="0" smtClean="0">
                <a:hlinkClick r:id="rId2" action="ppaction://hlinksldjump"/>
              </a:rPr>
              <a:t>The brain</a:t>
            </a:r>
            <a:endParaRPr lang="en-US" dirty="0" smtClean="0"/>
          </a:p>
          <a:p>
            <a:pPr>
              <a:buClrTx/>
              <a:buFont typeface="+mj-lt"/>
              <a:buAutoNum type="alphaUcPeriod"/>
            </a:pPr>
            <a:r>
              <a:rPr lang="en-US" dirty="0" smtClean="0">
                <a:hlinkClick r:id="rId3" action="ppaction://hlinksldjump"/>
              </a:rPr>
              <a:t>The liver</a:t>
            </a:r>
            <a:endParaRPr lang="en-US" dirty="0" smtClean="0"/>
          </a:p>
          <a:p>
            <a:pPr>
              <a:buClrTx/>
              <a:buFont typeface="+mj-lt"/>
              <a:buAutoNum type="alphaUcPeriod"/>
            </a:pPr>
            <a:r>
              <a:rPr lang="en-US" dirty="0" smtClean="0">
                <a:hlinkClick r:id="rId2" action="ppaction://hlinksldjump"/>
              </a:rPr>
              <a:t>The heart</a:t>
            </a:r>
            <a:endParaRPr lang="en-US" dirty="0" smtClean="0"/>
          </a:p>
          <a:p>
            <a:pPr>
              <a:buClrTx/>
              <a:buFont typeface="+mj-lt"/>
              <a:buAutoNum type="alphaUcPeriod"/>
            </a:pPr>
            <a:r>
              <a:rPr lang="en-US" dirty="0" smtClean="0">
                <a:hlinkClick r:id="rId2" action="ppaction://hlinksldjump"/>
              </a:rPr>
              <a:t>The pancreas</a:t>
            </a:r>
            <a:endParaRPr lang="en-US" dirty="0"/>
          </a:p>
        </p:txBody>
      </p:sp>
    </p:spTree>
    <p:extLst>
      <p:ext uri="{BB962C8B-B14F-4D97-AF65-F5344CB8AC3E}">
        <p14:creationId xmlns:p14="http://schemas.microsoft.com/office/powerpoint/2010/main" val="28945750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Correct!</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Continue to the next question</a:t>
            </a:r>
            <a:endParaRPr lang="en-US" dirty="0"/>
          </a:p>
        </p:txBody>
      </p:sp>
      <p:pic>
        <p:nvPicPr>
          <p:cNvPr id="4" name="Picture 3" descr="Hand Like Thumb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41" y="2875934"/>
            <a:ext cx="2643033" cy="3864077"/>
          </a:xfrm>
          <a:prstGeom prst="rect">
            <a:avLst/>
          </a:prstGeom>
        </p:spPr>
      </p:pic>
    </p:spTree>
    <p:extLst>
      <p:ext uri="{BB962C8B-B14F-4D97-AF65-F5344CB8AC3E}">
        <p14:creationId xmlns:p14="http://schemas.microsoft.com/office/powerpoint/2010/main" val="3070723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Bloodborne Pathogens Can be Transmitted…</a:t>
            </a:r>
            <a:endParaRPr lang="en-US" dirty="0"/>
          </a:p>
        </p:txBody>
      </p:sp>
      <p:sp>
        <p:nvSpPr>
          <p:cNvPr id="3" name="Content Placeholder 2"/>
          <p:cNvSpPr>
            <a:spLocks noGrp="1"/>
          </p:cNvSpPr>
          <p:nvPr>
            <p:ph idx="1"/>
          </p:nvPr>
        </p:nvSpPr>
        <p:spPr/>
        <p:txBody>
          <a:bodyPr/>
          <a:lstStyle/>
          <a:p>
            <a:pPr marL="284163" indent="-284163">
              <a:spcAft>
                <a:spcPct val="25000"/>
              </a:spcAft>
              <a:buSzPct val="68000"/>
              <a:buFont typeface="Wingdings 3" pitchFamily="18" charset="2"/>
              <a:buChar char="}"/>
              <a:defRPr/>
            </a:pPr>
            <a:r>
              <a:rPr lang="en-US" sz="2400" dirty="0">
                <a:cs typeface="Arial" pitchFamily="34" charset="0"/>
              </a:rPr>
              <a:t>A break in the skin  (cut, lesion, etc.). </a:t>
            </a:r>
          </a:p>
          <a:p>
            <a:pPr marL="284163" indent="-284163">
              <a:spcAft>
                <a:spcPct val="25000"/>
              </a:spcAft>
              <a:buSzPct val="68000"/>
              <a:buFont typeface="Wingdings 3" pitchFamily="18" charset="2"/>
              <a:buChar char="}"/>
              <a:defRPr/>
            </a:pPr>
            <a:r>
              <a:rPr lang="en-US" sz="2400" dirty="0">
                <a:cs typeface="Arial" pitchFamily="34" charset="0"/>
              </a:rPr>
              <a:t>Mucus membranes  (eyes, nose, mouth).</a:t>
            </a:r>
          </a:p>
          <a:p>
            <a:pPr marL="284163" indent="-284163">
              <a:spcAft>
                <a:spcPct val="25000"/>
              </a:spcAft>
              <a:buSzPct val="68000"/>
              <a:buFont typeface="Wingdings 3" pitchFamily="18" charset="2"/>
              <a:buChar char="}"/>
              <a:defRPr/>
            </a:pPr>
            <a:r>
              <a:rPr lang="en-US" sz="2400" dirty="0">
                <a:cs typeface="Arial" pitchFamily="34" charset="0"/>
              </a:rPr>
              <a:t>Sexual contact.</a:t>
            </a:r>
          </a:p>
          <a:p>
            <a:pPr marL="284163" indent="-284163">
              <a:spcAft>
                <a:spcPct val="25000"/>
              </a:spcAft>
              <a:buSzPct val="68000"/>
              <a:buFont typeface="Wingdings 3" pitchFamily="18" charset="2"/>
              <a:buChar char="}"/>
              <a:defRPr/>
            </a:pPr>
            <a:r>
              <a:rPr lang="en-US" sz="2400" dirty="0">
                <a:cs typeface="Arial" pitchFamily="34" charset="0"/>
              </a:rPr>
              <a:t>Other modes.</a:t>
            </a:r>
          </a:p>
          <a:p>
            <a:endParaRPr lang="en-US" dirty="0"/>
          </a:p>
        </p:txBody>
      </p:sp>
      <p:pic>
        <p:nvPicPr>
          <p:cNvPr id="4" name="Picture 3" descr="image processing - how to detect pupil in matlab? - Stack Overflow"/>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545" y="3504623"/>
            <a:ext cx="3452091" cy="2378941"/>
          </a:xfrm>
          <a:prstGeom prst="rect">
            <a:avLst/>
          </a:prstGeom>
        </p:spPr>
      </p:pic>
      <p:pic>
        <p:nvPicPr>
          <p:cNvPr id="5" name="Picture 4" descr="Download freehand icon from Pictofigo for bandai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8558" y="4591050"/>
            <a:ext cx="1419225" cy="14287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6739511"/>
      </p:ext>
    </p:extLst>
  </p:cSld>
  <p:clrMapOvr>
    <a:masterClrMapping/>
  </p:clrMapOvr>
  <mc:AlternateContent xmlns:mc="http://schemas.openxmlformats.org/markup-compatibility/2006" xmlns:p14="http://schemas.microsoft.com/office/powerpoint/2010/main">
    <mc:Choice Requires="p14">
      <p:transition spd="slow" p14:dur="2000" advTm="27167"/>
    </mc:Choice>
    <mc:Fallback xmlns="">
      <p:transition spd="slow" advTm="2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wrong…</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Try again</a:t>
            </a:r>
            <a:endParaRPr lang="en-US" dirty="0" smtClean="0"/>
          </a:p>
          <a:p>
            <a:r>
              <a:rPr lang="en-US" dirty="0" smtClean="0">
                <a:hlinkClick r:id="rId3" action="ppaction://hlinksldjump"/>
              </a:rPr>
              <a:t>Move on to the next question</a:t>
            </a:r>
            <a:endParaRPr lang="en-US" dirty="0" smtClean="0"/>
          </a:p>
          <a:p>
            <a:pPr marL="0" indent="0">
              <a:buNone/>
            </a:pPr>
            <a:endParaRPr lang="en-US" dirty="0"/>
          </a:p>
        </p:txBody>
      </p:sp>
      <p:pic>
        <p:nvPicPr>
          <p:cNvPr id="4" name="Picture 3" descr="Mass Effect 3 EPIC FAIL? | Lan's SoapB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709" y="3608202"/>
            <a:ext cx="2311111" cy="2768254"/>
          </a:xfrm>
          <a:prstGeom prst="rect">
            <a:avLst/>
          </a:prstGeom>
        </p:spPr>
      </p:pic>
    </p:spTree>
    <p:extLst>
      <p:ext uri="{BB962C8B-B14F-4D97-AF65-F5344CB8AC3E}">
        <p14:creationId xmlns:p14="http://schemas.microsoft.com/office/powerpoint/2010/main" val="1234845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How often should the exposure control plan be reviewed/revised?</a:t>
            </a:r>
            <a:endParaRPr lang="en-US" dirty="0"/>
          </a:p>
        </p:txBody>
      </p:sp>
      <p:sp>
        <p:nvSpPr>
          <p:cNvPr id="3" name="Content Placeholder 2"/>
          <p:cNvSpPr>
            <a:spLocks noGrp="1"/>
          </p:cNvSpPr>
          <p:nvPr>
            <p:ph idx="1"/>
          </p:nvPr>
        </p:nvSpPr>
        <p:spPr/>
        <p:txBody>
          <a:bodyPr/>
          <a:lstStyle/>
          <a:p>
            <a:pPr>
              <a:buClr>
                <a:schemeClr val="tx1"/>
              </a:buClr>
              <a:buFont typeface="+mj-lt"/>
              <a:buAutoNum type="alphaUcPeriod"/>
            </a:pPr>
            <a:r>
              <a:rPr lang="en-US" dirty="0" smtClean="0">
                <a:hlinkClick r:id="rId2" action="ppaction://hlinksldjump"/>
              </a:rPr>
              <a:t>Monthly</a:t>
            </a:r>
            <a:endParaRPr lang="en-US" dirty="0" smtClean="0"/>
          </a:p>
          <a:p>
            <a:pPr>
              <a:buClr>
                <a:schemeClr val="tx1"/>
              </a:buClr>
              <a:buFont typeface="+mj-lt"/>
              <a:buAutoNum type="alphaUcPeriod"/>
            </a:pPr>
            <a:r>
              <a:rPr lang="en-US" dirty="0" smtClean="0">
                <a:hlinkClick r:id="rId2" action="ppaction://hlinksldjump"/>
              </a:rPr>
              <a:t>Quarterly</a:t>
            </a:r>
            <a:endParaRPr lang="en-US" dirty="0" smtClean="0"/>
          </a:p>
          <a:p>
            <a:pPr>
              <a:buClr>
                <a:schemeClr val="tx1"/>
              </a:buClr>
              <a:buFont typeface="+mj-lt"/>
              <a:buAutoNum type="alphaUcPeriod"/>
            </a:pPr>
            <a:r>
              <a:rPr lang="en-US" dirty="0" smtClean="0">
                <a:hlinkClick r:id="rId2" action="ppaction://hlinksldjump"/>
              </a:rPr>
              <a:t>Whenever a policy changes</a:t>
            </a:r>
            <a:endParaRPr lang="en-US" dirty="0" smtClean="0"/>
          </a:p>
          <a:p>
            <a:pPr>
              <a:buClr>
                <a:schemeClr val="tx1"/>
              </a:buClr>
              <a:buFont typeface="+mj-lt"/>
              <a:buAutoNum type="alphaUcPeriod"/>
            </a:pPr>
            <a:r>
              <a:rPr lang="en-US" dirty="0" smtClean="0">
                <a:hlinkClick r:id="rId3" action="ppaction://hlinksldjump"/>
              </a:rPr>
              <a:t>Annually</a:t>
            </a:r>
            <a:endParaRPr lang="en-US" dirty="0"/>
          </a:p>
        </p:txBody>
      </p:sp>
    </p:spTree>
    <p:extLst>
      <p:ext uri="{BB962C8B-B14F-4D97-AF65-F5344CB8AC3E}">
        <p14:creationId xmlns:p14="http://schemas.microsoft.com/office/powerpoint/2010/main" val="33704440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Correct!</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Continue to the next question</a:t>
            </a:r>
            <a:endParaRPr lang="en-US" dirty="0"/>
          </a:p>
        </p:txBody>
      </p:sp>
      <p:pic>
        <p:nvPicPr>
          <p:cNvPr id="4" name="Picture 3" descr="Hand Like Thumb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41" y="2875934"/>
            <a:ext cx="2643033" cy="3864077"/>
          </a:xfrm>
          <a:prstGeom prst="rect">
            <a:avLst/>
          </a:prstGeom>
        </p:spPr>
      </p:pic>
    </p:spTree>
    <p:extLst>
      <p:ext uri="{BB962C8B-B14F-4D97-AF65-F5344CB8AC3E}">
        <p14:creationId xmlns:p14="http://schemas.microsoft.com/office/powerpoint/2010/main" val="31261419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wrong…</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Try again</a:t>
            </a:r>
            <a:endParaRPr lang="en-US" dirty="0" smtClean="0"/>
          </a:p>
          <a:p>
            <a:r>
              <a:rPr lang="en-US" dirty="0" smtClean="0">
                <a:hlinkClick r:id="rId3" action="ppaction://hlinksldjump"/>
              </a:rPr>
              <a:t>Move on to the next question</a:t>
            </a:r>
            <a:endParaRPr lang="en-US" dirty="0" smtClean="0"/>
          </a:p>
          <a:p>
            <a:pPr marL="0" indent="0">
              <a:buNone/>
            </a:pPr>
            <a:endParaRPr lang="en-US" dirty="0"/>
          </a:p>
        </p:txBody>
      </p:sp>
      <p:pic>
        <p:nvPicPr>
          <p:cNvPr id="4" name="Picture 3" descr="Mass Effect 3 EPIC FAIL? | Lan's SoapB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709" y="3608202"/>
            <a:ext cx="2311111" cy="2768254"/>
          </a:xfrm>
          <a:prstGeom prst="rect">
            <a:avLst/>
          </a:prstGeom>
        </p:spPr>
      </p:pic>
    </p:spTree>
    <p:extLst>
      <p:ext uri="{BB962C8B-B14F-4D97-AF65-F5344CB8AC3E}">
        <p14:creationId xmlns:p14="http://schemas.microsoft.com/office/powerpoint/2010/main" val="9788067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Which of the following infections can be prevented with a vaccine?</a:t>
            </a:r>
            <a:endParaRPr lang="en-US" dirty="0"/>
          </a:p>
        </p:txBody>
      </p:sp>
      <p:sp>
        <p:nvSpPr>
          <p:cNvPr id="3" name="Content Placeholder 2"/>
          <p:cNvSpPr>
            <a:spLocks noGrp="1"/>
          </p:cNvSpPr>
          <p:nvPr>
            <p:ph idx="1"/>
          </p:nvPr>
        </p:nvSpPr>
        <p:spPr/>
        <p:txBody>
          <a:bodyPr/>
          <a:lstStyle/>
          <a:p>
            <a:pPr>
              <a:buClrTx/>
              <a:buFont typeface="+mj-lt"/>
              <a:buAutoNum type="alphaUcPeriod"/>
            </a:pPr>
            <a:r>
              <a:rPr lang="en-US" dirty="0" smtClean="0">
                <a:hlinkClick r:id="rId2" action="ppaction://hlinksldjump"/>
              </a:rPr>
              <a:t>HIV</a:t>
            </a:r>
            <a:endParaRPr lang="en-US" dirty="0" smtClean="0"/>
          </a:p>
          <a:p>
            <a:pPr>
              <a:buClrTx/>
              <a:buFont typeface="+mj-lt"/>
              <a:buAutoNum type="alphaUcPeriod"/>
            </a:pPr>
            <a:r>
              <a:rPr lang="en-US" dirty="0" smtClean="0">
                <a:hlinkClick r:id="rId3" action="ppaction://hlinksldjump"/>
              </a:rPr>
              <a:t>Hepatitis A</a:t>
            </a:r>
            <a:endParaRPr lang="en-US" dirty="0" smtClean="0"/>
          </a:p>
          <a:p>
            <a:pPr>
              <a:buClrTx/>
              <a:buFont typeface="+mj-lt"/>
              <a:buAutoNum type="alphaUcPeriod"/>
            </a:pPr>
            <a:r>
              <a:rPr lang="en-US" dirty="0" smtClean="0">
                <a:hlinkClick r:id="rId3" action="ppaction://hlinksldjump"/>
              </a:rPr>
              <a:t>Hepatitis B</a:t>
            </a:r>
            <a:endParaRPr lang="en-US" dirty="0" smtClean="0"/>
          </a:p>
          <a:p>
            <a:pPr>
              <a:buClrTx/>
              <a:buFont typeface="+mj-lt"/>
              <a:buAutoNum type="alphaUcPeriod"/>
            </a:pPr>
            <a:r>
              <a:rPr lang="en-US" dirty="0" smtClean="0">
                <a:hlinkClick r:id="rId2" action="ppaction://hlinksldjump"/>
              </a:rPr>
              <a:t>Hepatitis C</a:t>
            </a:r>
            <a:endParaRPr lang="en-US" dirty="0"/>
          </a:p>
        </p:txBody>
      </p:sp>
    </p:spTree>
    <p:extLst>
      <p:ext uri="{BB962C8B-B14F-4D97-AF65-F5344CB8AC3E}">
        <p14:creationId xmlns:p14="http://schemas.microsoft.com/office/powerpoint/2010/main" val="851903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Correct! Both Hepatitis A </a:t>
            </a:r>
            <a:r>
              <a:rPr lang="en-US" smtClean="0"/>
              <a:t>and Hepatitis </a:t>
            </a:r>
            <a:r>
              <a:rPr lang="en-US" dirty="0" smtClean="0"/>
              <a:t>B have a vaccine</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Continue to the next question</a:t>
            </a:r>
            <a:endParaRPr lang="en-US" dirty="0"/>
          </a:p>
        </p:txBody>
      </p:sp>
      <p:pic>
        <p:nvPicPr>
          <p:cNvPr id="4" name="Picture 3" descr="Hand Like Thumb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41" y="2875934"/>
            <a:ext cx="2643033" cy="3864077"/>
          </a:xfrm>
          <a:prstGeom prst="rect">
            <a:avLst/>
          </a:prstGeom>
        </p:spPr>
      </p:pic>
    </p:spTree>
    <p:extLst>
      <p:ext uri="{BB962C8B-B14F-4D97-AF65-F5344CB8AC3E}">
        <p14:creationId xmlns:p14="http://schemas.microsoft.com/office/powerpoint/2010/main" val="36577441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wrong…</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Try again</a:t>
            </a:r>
            <a:endParaRPr lang="en-US" dirty="0" smtClean="0"/>
          </a:p>
          <a:p>
            <a:r>
              <a:rPr lang="en-US" dirty="0" smtClean="0">
                <a:hlinkClick r:id="rId3" action="ppaction://hlinksldjump"/>
              </a:rPr>
              <a:t>Move on to the next question</a:t>
            </a:r>
            <a:endParaRPr lang="en-US" dirty="0" smtClean="0"/>
          </a:p>
          <a:p>
            <a:pPr marL="0" indent="0">
              <a:buNone/>
            </a:pPr>
            <a:endParaRPr lang="en-US" dirty="0"/>
          </a:p>
        </p:txBody>
      </p:sp>
      <p:pic>
        <p:nvPicPr>
          <p:cNvPr id="4" name="Picture 3" descr="Mass Effect 3 EPIC FAIL? | Lan's SoapB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709" y="3608202"/>
            <a:ext cx="2311111" cy="2768254"/>
          </a:xfrm>
          <a:prstGeom prst="rect">
            <a:avLst/>
          </a:prstGeom>
        </p:spPr>
      </p:pic>
    </p:spTree>
    <p:extLst>
      <p:ext uri="{BB962C8B-B14F-4D97-AF65-F5344CB8AC3E}">
        <p14:creationId xmlns:p14="http://schemas.microsoft.com/office/powerpoint/2010/main" val="29955591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8.Which of the following is not considered OPIM?</a:t>
            </a:r>
            <a:endParaRPr lang="en-US" dirty="0"/>
          </a:p>
        </p:txBody>
      </p:sp>
      <p:sp>
        <p:nvSpPr>
          <p:cNvPr id="3" name="Content Placeholder 2"/>
          <p:cNvSpPr>
            <a:spLocks noGrp="1"/>
          </p:cNvSpPr>
          <p:nvPr>
            <p:ph idx="1"/>
          </p:nvPr>
        </p:nvSpPr>
        <p:spPr/>
        <p:txBody>
          <a:bodyPr/>
          <a:lstStyle/>
          <a:p>
            <a:pPr>
              <a:buClr>
                <a:schemeClr val="tx1"/>
              </a:buClr>
              <a:buFont typeface="+mj-lt"/>
              <a:buAutoNum type="alphaUcPeriod"/>
            </a:pPr>
            <a:r>
              <a:rPr lang="en-US" dirty="0" smtClean="0">
                <a:hlinkClick r:id="rId2" action="ppaction://hlinksldjump"/>
              </a:rPr>
              <a:t>Blood</a:t>
            </a:r>
            <a:endParaRPr lang="en-US" dirty="0" smtClean="0"/>
          </a:p>
          <a:p>
            <a:pPr>
              <a:buClr>
                <a:schemeClr val="tx1"/>
              </a:buClr>
              <a:buFont typeface="+mj-lt"/>
              <a:buAutoNum type="alphaUcPeriod"/>
            </a:pPr>
            <a:r>
              <a:rPr lang="en-US" dirty="0" smtClean="0">
                <a:hlinkClick r:id="rId3" action="ppaction://hlinksldjump"/>
              </a:rPr>
              <a:t>Tears</a:t>
            </a:r>
            <a:endParaRPr lang="en-US" dirty="0" smtClean="0"/>
          </a:p>
          <a:p>
            <a:pPr>
              <a:buClr>
                <a:schemeClr val="tx1"/>
              </a:buClr>
              <a:buFont typeface="+mj-lt"/>
              <a:buAutoNum type="alphaUcPeriod"/>
            </a:pPr>
            <a:r>
              <a:rPr lang="en-US" dirty="0" smtClean="0">
                <a:hlinkClick r:id="rId2" action="ppaction://hlinksldjump"/>
              </a:rPr>
              <a:t>Body fluids containing blood</a:t>
            </a:r>
            <a:endParaRPr lang="en-US" dirty="0" smtClean="0"/>
          </a:p>
          <a:p>
            <a:pPr>
              <a:buClr>
                <a:schemeClr val="tx1"/>
              </a:buClr>
              <a:buFont typeface="+mj-lt"/>
              <a:buAutoNum type="alphaUcPeriod"/>
            </a:pPr>
            <a:r>
              <a:rPr lang="en-US" dirty="0" smtClean="0">
                <a:hlinkClick r:id="rId2" action="ppaction://hlinksldjump"/>
              </a:rPr>
              <a:t>Semen</a:t>
            </a:r>
            <a:endParaRPr lang="en-US" dirty="0"/>
          </a:p>
        </p:txBody>
      </p:sp>
    </p:spTree>
    <p:extLst>
      <p:ext uri="{BB962C8B-B14F-4D97-AF65-F5344CB8AC3E}">
        <p14:creationId xmlns:p14="http://schemas.microsoft.com/office/powerpoint/2010/main" val="6613919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Correct!</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Continue</a:t>
            </a:r>
            <a:endParaRPr lang="en-US" dirty="0"/>
          </a:p>
        </p:txBody>
      </p:sp>
      <p:pic>
        <p:nvPicPr>
          <p:cNvPr id="4" name="Picture 3" descr="Hand Like Thumb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41" y="2875934"/>
            <a:ext cx="2643033" cy="3864077"/>
          </a:xfrm>
          <a:prstGeom prst="rect">
            <a:avLst/>
          </a:prstGeom>
        </p:spPr>
      </p:pic>
    </p:spTree>
    <p:extLst>
      <p:ext uri="{BB962C8B-B14F-4D97-AF65-F5344CB8AC3E}">
        <p14:creationId xmlns:p14="http://schemas.microsoft.com/office/powerpoint/2010/main" val="2508444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wrong…</a:t>
            </a:r>
            <a:endParaRPr lang="en-US" dirty="0"/>
          </a:p>
        </p:txBody>
      </p:sp>
      <p:sp>
        <p:nvSpPr>
          <p:cNvPr id="3" name="Content Placeholder 2"/>
          <p:cNvSpPr>
            <a:spLocks noGrp="1"/>
          </p:cNvSpPr>
          <p:nvPr>
            <p:ph idx="1"/>
          </p:nvPr>
        </p:nvSpPr>
        <p:spPr/>
        <p:txBody>
          <a:bodyPr/>
          <a:lstStyle/>
          <a:p>
            <a:r>
              <a:rPr lang="en-US" dirty="0" smtClean="0">
                <a:hlinkClick r:id="rId2" action="ppaction://hlinksldjump"/>
              </a:rPr>
              <a:t>Try again</a:t>
            </a:r>
            <a:endParaRPr lang="en-US" dirty="0" smtClean="0"/>
          </a:p>
          <a:p>
            <a:pPr marL="0" indent="0">
              <a:buNone/>
            </a:pPr>
            <a:endParaRPr lang="en-US" dirty="0"/>
          </a:p>
        </p:txBody>
      </p:sp>
      <p:pic>
        <p:nvPicPr>
          <p:cNvPr id="4" name="Picture 3" descr="Mass Effect 3 EPIC FAIL? | Lan's SoapB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709" y="3608202"/>
            <a:ext cx="2311111" cy="2768254"/>
          </a:xfrm>
          <a:prstGeom prst="rect">
            <a:avLst/>
          </a:prstGeom>
        </p:spPr>
      </p:pic>
    </p:spTree>
    <p:extLst>
      <p:ext uri="{BB962C8B-B14F-4D97-AF65-F5344CB8AC3E}">
        <p14:creationId xmlns:p14="http://schemas.microsoft.com/office/powerpoint/2010/main" val="2205827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for Exposure)Other Potential Infectious Materials…</a:t>
            </a:r>
            <a:endParaRPr lang="en-US" dirty="0"/>
          </a:p>
        </p:txBody>
      </p:sp>
      <p:sp>
        <p:nvSpPr>
          <p:cNvPr id="3" name="Content Placeholder 2"/>
          <p:cNvSpPr>
            <a:spLocks noGrp="1"/>
          </p:cNvSpPr>
          <p:nvPr>
            <p:ph idx="1"/>
          </p:nvPr>
        </p:nvSpPr>
        <p:spPr>
          <a:xfrm>
            <a:off x="1005120" y="1737360"/>
            <a:ext cx="10242719" cy="4391526"/>
          </a:xfrm>
        </p:spPr>
        <p:txBody>
          <a:bodyPr>
            <a:noAutofit/>
          </a:bodyPr>
          <a:lstStyle/>
          <a:p>
            <a:endParaRPr lang="en-US" sz="2400" dirty="0" smtClean="0"/>
          </a:p>
          <a:p>
            <a:r>
              <a:rPr lang="en-US" sz="2400" dirty="0" smtClean="0"/>
              <a:t>Blood						</a:t>
            </a:r>
          </a:p>
          <a:p>
            <a:r>
              <a:rPr lang="en-US" sz="2400" dirty="0" smtClean="0"/>
              <a:t>Semen</a:t>
            </a:r>
          </a:p>
          <a:p>
            <a:r>
              <a:rPr lang="en-US" sz="2400" dirty="0" smtClean="0"/>
              <a:t>Vaginal Secretions</a:t>
            </a:r>
          </a:p>
          <a:p>
            <a:r>
              <a:rPr lang="en-US" sz="2400" dirty="0" smtClean="0"/>
              <a:t>Breast Milk</a:t>
            </a:r>
          </a:p>
          <a:p>
            <a:r>
              <a:rPr lang="en-US" sz="2400" dirty="0" smtClean="0"/>
              <a:t>Saliva</a:t>
            </a:r>
          </a:p>
          <a:p>
            <a:r>
              <a:rPr lang="en-US" sz="2400" dirty="0" smtClean="0"/>
              <a:t>Vomit </a:t>
            </a:r>
          </a:p>
          <a:p>
            <a:r>
              <a:rPr lang="en-US" sz="2400" dirty="0" smtClean="0"/>
              <a:t>Feces</a:t>
            </a:r>
          </a:p>
          <a:p>
            <a:r>
              <a:rPr lang="en-US" sz="2400" dirty="0" smtClean="0"/>
              <a:t>Urine</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4419261"/>
      </p:ext>
    </p:extLst>
  </p:cSld>
  <p:clrMapOvr>
    <a:masterClrMapping/>
  </p:clrMapOvr>
  <mc:AlternateContent xmlns:mc="http://schemas.openxmlformats.org/markup-compatibility/2006" xmlns:p14="http://schemas.microsoft.com/office/powerpoint/2010/main">
    <mc:Choice Requires="p14">
      <p:transition spd="slow" p14:dur="2000" advTm="25947"/>
    </mc:Choice>
    <mc:Fallback xmlns="">
      <p:transition spd="slow" advTm="25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done!</a:t>
            </a:r>
            <a:endParaRPr lang="en-US" dirty="0"/>
          </a:p>
        </p:txBody>
      </p:sp>
      <p:sp>
        <p:nvSpPr>
          <p:cNvPr id="3" name="Content Placeholder 2"/>
          <p:cNvSpPr>
            <a:spLocks noGrp="1"/>
          </p:cNvSpPr>
          <p:nvPr>
            <p:ph idx="1"/>
          </p:nvPr>
        </p:nvSpPr>
        <p:spPr/>
        <p:txBody>
          <a:bodyPr/>
          <a:lstStyle/>
          <a:p>
            <a:r>
              <a:rPr lang="en-US" dirty="0" smtClean="0"/>
              <a:t>Any follow up questions, please feel free to send me an email:</a:t>
            </a:r>
          </a:p>
          <a:p>
            <a:pPr marL="0" indent="0">
              <a:buNone/>
            </a:pPr>
            <a:endParaRPr lang="en-US" dirty="0"/>
          </a:p>
          <a:p>
            <a:pPr marL="0" indent="0">
              <a:buNone/>
            </a:pPr>
            <a:r>
              <a:rPr lang="en-US" dirty="0" smtClean="0">
                <a:hlinkClick r:id="rId2"/>
              </a:rPr>
              <a:t>znavarrete@pugetsound.edu</a:t>
            </a:r>
            <a:endParaRPr lang="en-US" dirty="0" smtClean="0"/>
          </a:p>
          <a:p>
            <a:pPr marL="0" indent="0">
              <a:buNone/>
            </a:pPr>
            <a:endParaRPr lang="en-US" dirty="0"/>
          </a:p>
          <a:p>
            <a:pPr marL="0" indent="0">
              <a:buNone/>
            </a:pPr>
            <a:r>
              <a:rPr lang="en-US" dirty="0" smtClean="0"/>
              <a:t>Facilities Help Desk: 253-879-3713</a:t>
            </a:r>
            <a:endParaRPr lang="en-US" dirty="0"/>
          </a:p>
          <a:p>
            <a:pPr marL="0" indent="0">
              <a:buNone/>
            </a:pPr>
            <a:r>
              <a:rPr lang="en-US" dirty="0" smtClean="0"/>
              <a:t>Thanks for your time!</a:t>
            </a:r>
          </a:p>
          <a:p>
            <a:pPr marL="0" indent="0">
              <a:buNone/>
            </a:pPr>
            <a:endParaRPr lang="en-US" dirty="0"/>
          </a:p>
          <a:p>
            <a:pPr marL="0" indent="0">
              <a:buNone/>
            </a:pPr>
            <a:endParaRPr lang="en-US" dirty="0"/>
          </a:p>
        </p:txBody>
      </p:sp>
      <p:pic>
        <p:nvPicPr>
          <p:cNvPr id="5" name="Picture 4" descr="Clipart - Thank You Pinn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174" y="4311649"/>
            <a:ext cx="2212257" cy="1971163"/>
          </a:xfrm>
          <a:prstGeom prst="rect">
            <a:avLst/>
          </a:prstGeom>
        </p:spPr>
      </p:pic>
    </p:spTree>
    <p:extLst>
      <p:ext uri="{BB962C8B-B14F-4D97-AF65-F5344CB8AC3E}">
        <p14:creationId xmlns:p14="http://schemas.microsoft.com/office/powerpoint/2010/main" val="1470508229"/>
      </p:ext>
    </p:extLst>
  </p:cSld>
  <p:clrMapOvr>
    <a:masterClrMapping/>
  </p:clrMapOvr>
  <mc:AlternateContent xmlns:mc="http://schemas.openxmlformats.org/markup-compatibility/2006" xmlns:p14="http://schemas.microsoft.com/office/powerpoint/2010/main">
    <mc:Choice Requires="p14">
      <p:transition spd="slow" p14:dur="2000" advTm="26303"/>
    </mc:Choice>
    <mc:Fallback xmlns="">
      <p:transition spd="slow" advTm="26303"/>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Workplaces Where BBP Exposures May Exist</a:t>
            </a:r>
            <a:endParaRPr lang="en-US" dirty="0"/>
          </a:p>
        </p:txBody>
      </p:sp>
      <p:sp>
        <p:nvSpPr>
          <p:cNvPr id="3" name="Content Placeholder 2"/>
          <p:cNvSpPr>
            <a:spLocks noGrp="1"/>
          </p:cNvSpPr>
          <p:nvPr>
            <p:ph idx="1"/>
          </p:nvPr>
        </p:nvSpPr>
        <p:spPr>
          <a:xfrm>
            <a:off x="1154953" y="2130920"/>
            <a:ext cx="8825659" cy="4141684"/>
          </a:xfrm>
        </p:spPr>
        <p:txBody>
          <a:bodyPr>
            <a:normAutofit/>
          </a:bodyPr>
          <a:lstStyle/>
          <a:p>
            <a:r>
              <a:rPr lang="en-US" sz="2400" dirty="0" smtClean="0"/>
              <a:t>Hospitals and medical clinics</a:t>
            </a:r>
          </a:p>
          <a:p>
            <a:r>
              <a:rPr lang="en-US" sz="2400" dirty="0" smtClean="0"/>
              <a:t>Nursing homes</a:t>
            </a:r>
          </a:p>
          <a:p>
            <a:r>
              <a:rPr lang="en-US" sz="2400" dirty="0" smtClean="0"/>
              <a:t>Dental offices</a:t>
            </a:r>
          </a:p>
          <a:p>
            <a:r>
              <a:rPr lang="en-US" sz="2400" dirty="0" smtClean="0"/>
              <a:t>Paramedics</a:t>
            </a:r>
          </a:p>
          <a:p>
            <a:r>
              <a:rPr lang="en-US" sz="2400" dirty="0" smtClean="0"/>
              <a:t>Law Enforcement</a:t>
            </a:r>
          </a:p>
          <a:p>
            <a:r>
              <a:rPr lang="en-US" sz="2400" dirty="0" smtClean="0"/>
              <a:t>Housekeeping</a:t>
            </a:r>
          </a:p>
          <a:p>
            <a:r>
              <a:rPr lang="en-US" sz="2400" dirty="0" smtClean="0"/>
              <a:t>Prisons</a:t>
            </a:r>
          </a:p>
          <a:p>
            <a:r>
              <a:rPr lang="en-US" sz="2400" dirty="0" smtClean="0"/>
              <a:t>Hospitality Industry</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5" name="Picture 4" descr="File:Doctor by mimooh.svg - Wikimedia Common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5614" y="2270991"/>
            <a:ext cx="1516578" cy="2835399"/>
          </a:xfrm>
          <a:prstGeom prst="rect">
            <a:avLst/>
          </a:prstGeom>
        </p:spPr>
      </p:pic>
      <p:pic>
        <p:nvPicPr>
          <p:cNvPr id="6" name="Picture 5" descr="Welcome to Katfrog's Corner: Civil Rights Alert: New Police Device Can Extract Your Cell Phone Dat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7783" y="4201762"/>
            <a:ext cx="3810000" cy="2298700"/>
          </a:xfrm>
          <a:prstGeom prst="rect">
            <a:avLst/>
          </a:prstGeom>
        </p:spPr>
      </p:pic>
      <p:pic>
        <p:nvPicPr>
          <p:cNvPr id="7" name="Picture 6" descr="Better Bring a Towel: May 20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4929" y="1532797"/>
            <a:ext cx="2132123" cy="2424243"/>
          </a:xfrm>
          <a:prstGeom prst="rect">
            <a:avLst/>
          </a:prstGeom>
        </p:spPr>
      </p:pic>
    </p:spTree>
    <p:extLst>
      <p:ext uri="{BB962C8B-B14F-4D97-AF65-F5344CB8AC3E}">
        <p14:creationId xmlns:p14="http://schemas.microsoft.com/office/powerpoint/2010/main" val="3992806692"/>
      </p:ext>
    </p:extLst>
  </p:cSld>
  <p:clrMapOvr>
    <a:masterClrMapping/>
  </p:clrMapOvr>
  <mc:AlternateContent xmlns:mc="http://schemas.openxmlformats.org/markup-compatibility/2006" xmlns:p14="http://schemas.microsoft.com/office/powerpoint/2010/main">
    <mc:Choice Requires="p14">
      <p:transition spd="slow" p14:dur="2000" advTm="31122"/>
    </mc:Choice>
    <mc:Fallback xmlns="">
      <p:transition spd="slow" advTm="31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Hepatitis &amp; the Liver</a:t>
            </a:r>
            <a:endParaRPr lang="en-US" dirty="0"/>
          </a:p>
        </p:txBody>
      </p:sp>
      <p:sp>
        <p:nvSpPr>
          <p:cNvPr id="5" name="Content Placeholder 4"/>
          <p:cNvSpPr>
            <a:spLocks noGrp="1"/>
          </p:cNvSpPr>
          <p:nvPr>
            <p:ph idx="1"/>
          </p:nvPr>
        </p:nvSpPr>
        <p:spPr/>
        <p:txBody>
          <a:bodyPr>
            <a:normAutofit/>
          </a:bodyPr>
          <a:lstStyle/>
          <a:p>
            <a:r>
              <a:rPr lang="en-US" sz="2400" dirty="0" smtClean="0"/>
              <a:t>The liver is a vital organ of your body</a:t>
            </a:r>
          </a:p>
          <a:p>
            <a:r>
              <a:rPr lang="en-US" sz="2400" dirty="0" smtClean="0"/>
              <a:t>Hepatitis infects the liver</a:t>
            </a:r>
            <a:endParaRPr lang="en-US" sz="2400" dirty="0"/>
          </a:p>
        </p:txBody>
      </p:sp>
      <p:pic>
        <p:nvPicPr>
          <p:cNvPr id="7" name="Picture 6" descr="Scientists Produce the Most Realistic Lab-Grown Liver Tissue Ye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2079" y="2603500"/>
            <a:ext cx="3728852" cy="356196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6315101"/>
      </p:ext>
    </p:extLst>
  </p:cSld>
  <p:clrMapOvr>
    <a:masterClrMapping/>
  </p:clrMapOvr>
  <mc:AlternateContent xmlns:mc="http://schemas.openxmlformats.org/markup-compatibility/2006" xmlns:p14="http://schemas.microsoft.com/office/powerpoint/2010/main">
    <mc:Choice Requires="p14">
      <p:transition spd="slow" p14:dur="2000" advTm="41917"/>
    </mc:Choice>
    <mc:Fallback xmlns="">
      <p:transition spd="slow" advTm="4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Hepatitis B	</a:t>
            </a:r>
            <a:endParaRPr lang="en-US" dirty="0"/>
          </a:p>
        </p:txBody>
      </p:sp>
      <p:sp>
        <p:nvSpPr>
          <p:cNvPr id="3" name="Content Placeholder 2"/>
          <p:cNvSpPr>
            <a:spLocks noGrp="1"/>
          </p:cNvSpPr>
          <p:nvPr>
            <p:ph idx="1"/>
          </p:nvPr>
        </p:nvSpPr>
        <p:spPr/>
        <p:txBody>
          <a:bodyPr>
            <a:normAutofit/>
          </a:bodyPr>
          <a:lstStyle/>
          <a:p>
            <a:r>
              <a:rPr lang="en-US" sz="2400" dirty="0" smtClean="0"/>
              <a:t>Over 12 million Americans infected (1 out of 20)</a:t>
            </a:r>
          </a:p>
          <a:p>
            <a:r>
              <a:rPr lang="en-US" sz="2400" dirty="0" smtClean="0"/>
              <a:t>Can survive at least one week within dried blood</a:t>
            </a:r>
          </a:p>
          <a:p>
            <a:r>
              <a:rPr lang="en-US" sz="2400" dirty="0" smtClean="0"/>
              <a:t>Silent infection, silent killer</a:t>
            </a:r>
          </a:p>
          <a:p>
            <a:r>
              <a:rPr lang="en-US" sz="2400" dirty="0" smtClean="0"/>
              <a:t>Vaccination is available</a:t>
            </a:r>
          </a:p>
          <a:p>
            <a:r>
              <a:rPr lang="en-US" sz="2400" dirty="0" smtClean="0"/>
              <a:t>Symptoms</a:t>
            </a:r>
            <a:endParaRPr lang="en-US" sz="2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4145" y="3676073"/>
            <a:ext cx="5347855" cy="3097890"/>
          </a:xfrm>
          <a:prstGeom prst="rect">
            <a:avLst/>
          </a:prstGeom>
          <a:ln>
            <a:solidFill>
              <a:schemeClr val="tx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8270023"/>
      </p:ext>
    </p:extLst>
  </p:cSld>
  <p:clrMapOvr>
    <a:masterClrMapping/>
  </p:clrMapOvr>
  <mc:AlternateContent xmlns:mc="http://schemas.openxmlformats.org/markup-compatibility/2006" xmlns:p14="http://schemas.microsoft.com/office/powerpoint/2010/main">
    <mc:Choice Requires="p14">
      <p:transition spd="slow" p14:dur="2000" advTm="98836"/>
    </mc:Choice>
    <mc:Fallback xmlns="">
      <p:transition spd="slow" advTm="98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3148</TotalTime>
  <Words>2193</Words>
  <Application>Microsoft Office PowerPoint</Application>
  <PresentationFormat>Widescreen</PresentationFormat>
  <Paragraphs>336</Paragraphs>
  <Slides>60</Slides>
  <Notes>25</Notes>
  <HiddenSlides>1</HiddenSlides>
  <MMClips>33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Times New Roman</vt:lpstr>
      <vt:lpstr>Wingdings 3</vt:lpstr>
      <vt:lpstr>Retrospect</vt:lpstr>
      <vt:lpstr>Bloodborne Pathogens</vt:lpstr>
      <vt:lpstr>Topics to cover</vt:lpstr>
      <vt:lpstr>Why are we here? WAC 296-823-12005</vt:lpstr>
      <vt:lpstr>What are Bloodborne Pathogens?</vt:lpstr>
      <vt:lpstr>Ways Bloodborne Pathogens Can be Transmitted…</vt:lpstr>
      <vt:lpstr>(Risk for Exposure)Other Potential Infectious Materials…</vt:lpstr>
      <vt:lpstr>Workplaces Where BBP Exposures May Exist</vt:lpstr>
      <vt:lpstr>Hepatitis &amp; the Liver</vt:lpstr>
      <vt:lpstr>Hepatitis B </vt:lpstr>
      <vt:lpstr>Ways Hepatitis B is Transmitted…</vt:lpstr>
      <vt:lpstr>Hepatitis C</vt:lpstr>
      <vt:lpstr>Ways Hepatitis C is Transmitted…</vt:lpstr>
      <vt:lpstr>Hepatitis A</vt:lpstr>
      <vt:lpstr>How is Hepatitis A transmitted?</vt:lpstr>
      <vt:lpstr>Similarities &amp; Differences- Hepatitis A, B &amp; C</vt:lpstr>
      <vt:lpstr>HIV (Human Immunodeficiency Virus)</vt:lpstr>
      <vt:lpstr>Ways HIV is Transmitted…</vt:lpstr>
      <vt:lpstr>Myths regarding HIV</vt:lpstr>
      <vt:lpstr>Bloodborne Pathogens Are Not Transmitted By…</vt:lpstr>
      <vt:lpstr>What is your employee’s responsibility in preventing employee exposures to BBP’s?</vt:lpstr>
      <vt:lpstr>Exposure Determination (Job Classifications to have Potential Exposure:</vt:lpstr>
      <vt:lpstr>Exposure Controls (Reducing Your Risk)</vt:lpstr>
      <vt:lpstr>PPE</vt:lpstr>
      <vt:lpstr>Exposure Controls – Wear Proper PPE</vt:lpstr>
      <vt:lpstr>How To Clean Up Exposure</vt:lpstr>
      <vt:lpstr>Demonstration of Clean Up:</vt:lpstr>
      <vt:lpstr>How to Properly Remove Gloves</vt:lpstr>
      <vt:lpstr>Washing Hands</vt:lpstr>
      <vt:lpstr>What to do with contaminated clothing?</vt:lpstr>
      <vt:lpstr>Exposure Controls</vt:lpstr>
      <vt:lpstr>Exposure Controls- Sharps Containers</vt:lpstr>
      <vt:lpstr>Hepatitis B Vaccination Series</vt:lpstr>
      <vt:lpstr>What if there’s an Exposure Incident?</vt:lpstr>
      <vt:lpstr>Post Exposure Evaluation the University’s Responsibility</vt:lpstr>
      <vt:lpstr>Bloodborne Pathogens Quiz</vt:lpstr>
      <vt:lpstr>1. Bloodborne pathogens are:</vt:lpstr>
      <vt:lpstr>That’s Correct!</vt:lpstr>
      <vt:lpstr>Oops, that’s wrong…</vt:lpstr>
      <vt:lpstr>2. Universal precautions mean to:</vt:lpstr>
      <vt:lpstr>That’s Correct!</vt:lpstr>
      <vt:lpstr>Oops, that’s wrong…</vt:lpstr>
      <vt:lpstr>3. Each employer should have an __________ to control occupational exposure of the University employees to bloodborne pathogens</vt:lpstr>
      <vt:lpstr>That’s Correct!</vt:lpstr>
      <vt:lpstr>Oops, that’s wrong…</vt:lpstr>
      <vt:lpstr>4. Bloodborne pathogen training is required…</vt:lpstr>
      <vt:lpstr>That’s Correct!</vt:lpstr>
      <vt:lpstr>Oops, that’s wrong…</vt:lpstr>
      <vt:lpstr>5. “Hepatitis” is inflammation of what?</vt:lpstr>
      <vt:lpstr>That’s Correct!</vt:lpstr>
      <vt:lpstr>Oops, that’s wrong…</vt:lpstr>
      <vt:lpstr>6. How often should the exposure control plan be reviewed/revised?</vt:lpstr>
      <vt:lpstr>That’s Correct!</vt:lpstr>
      <vt:lpstr>Oops, that’s wrong…</vt:lpstr>
      <vt:lpstr>7. Which of the following infections can be prevented with a vaccine?</vt:lpstr>
      <vt:lpstr>That’s Correct! Both Hepatitis A and Hepatitis B have a vaccine</vt:lpstr>
      <vt:lpstr>Oops, that’s wrong…</vt:lpstr>
      <vt:lpstr>8.Which of the following is not considered OPIM?</vt:lpstr>
      <vt:lpstr>That’s Correct!</vt:lpstr>
      <vt:lpstr>Oops, that’s wrong…</vt:lpstr>
      <vt:lpstr>Well done!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Bloodborne pathogens</dc:title>
  <dc:creator>Kerstyn Dolack</dc:creator>
  <cp:lastModifiedBy>Zulie J Navarrete</cp:lastModifiedBy>
  <cp:revision>175</cp:revision>
  <dcterms:created xsi:type="dcterms:W3CDTF">2020-02-25T20:05:45Z</dcterms:created>
  <dcterms:modified xsi:type="dcterms:W3CDTF">2022-08-02T19:35:29Z</dcterms:modified>
</cp:coreProperties>
</file>