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3" r:id="rId21"/>
    <p:sldId id="275" r:id="rId22"/>
    <p:sldId id="279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984049-2B7D-4492-86B9-0CB75BA797D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F479F0-3E98-4438-97FE-C99FDF3C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60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C85BA4-8CFA-4712-9592-0390881D6C6B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3E339E-AB53-47E2-B8D3-C8B5A6A8F1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5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purpose of the laws is to protect families and students, not institutions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339E-AB53-47E2-B8D3-C8B5A6A8F1A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16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to define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339E-AB53-47E2-B8D3-C8B5A6A8F1A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89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problem at Puget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339E-AB53-47E2-B8D3-C8B5A6A8F1A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18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see there</a:t>
            </a:r>
            <a:r>
              <a:rPr lang="en-US" baseline="0" dirty="0" smtClean="0"/>
              <a:t> are a bunch of exceptions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339E-AB53-47E2-B8D3-C8B5A6A8F1A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5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registar@pugetsound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FERPA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University of Puget Sound</a:t>
            </a:r>
          </a:p>
          <a:p>
            <a:r>
              <a:rPr lang="en-US" dirty="0" smtClean="0"/>
              <a:t>Michael Pastore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 Year: Annual Notification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Right and method to inspect and review</a:t>
            </a:r>
          </a:p>
          <a:p>
            <a:pPr>
              <a:buFont typeface="Arial" charset="0"/>
              <a:buChar char="•"/>
            </a:pPr>
            <a:r>
              <a:rPr lang="en-US" dirty="0"/>
              <a:t>Right and method to seek amendment</a:t>
            </a:r>
          </a:p>
          <a:p>
            <a:pPr>
              <a:buFont typeface="Arial" charset="0"/>
              <a:buChar char="•"/>
            </a:pPr>
            <a:r>
              <a:rPr lang="en-US" dirty="0"/>
              <a:t>Right to consent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Other than 99.31 exceptions</a:t>
            </a:r>
          </a:p>
          <a:p>
            <a:pPr>
              <a:buFont typeface="Arial" charset="0"/>
              <a:buChar char="•"/>
            </a:pPr>
            <a:r>
              <a:rPr lang="en-US" dirty="0"/>
              <a:t>Right to file a complaint with the </a:t>
            </a:r>
            <a:r>
              <a:rPr lang="en-US" dirty="0" smtClean="0"/>
              <a:t>Department of Education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Definition of legitimate educational interest/school officials</a:t>
            </a:r>
          </a:p>
          <a:p>
            <a:pPr>
              <a:buFont typeface="Arial" charset="0"/>
              <a:buChar char="•"/>
            </a:pPr>
            <a:r>
              <a:rPr lang="en-US" dirty="0"/>
              <a:t>Directory information</a:t>
            </a:r>
          </a:p>
          <a:p>
            <a:pPr lvl="1"/>
            <a:r>
              <a:rPr lang="en-US" dirty="0"/>
              <a:t>Defined by institution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Request to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200" dirty="0"/>
              <a:t>Should include:</a:t>
            </a:r>
          </a:p>
          <a:p>
            <a:pPr marL="742950" lvl="2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200" dirty="0"/>
              <a:t>	</a:t>
            </a:r>
            <a:r>
              <a:rPr lang="en-US" altLang="en-US" sz="2000" dirty="0"/>
              <a:t>Record(s) to be released</a:t>
            </a:r>
          </a:p>
          <a:p>
            <a:pPr marL="742950" lvl="2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000" dirty="0"/>
              <a:t>	To Whom</a:t>
            </a:r>
          </a:p>
          <a:p>
            <a:pPr marL="742950" lvl="2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000" dirty="0"/>
              <a:t>	Purpose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200" dirty="0"/>
              <a:t>Can be:</a:t>
            </a:r>
          </a:p>
          <a:p>
            <a:pPr marL="742950" lvl="2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000" dirty="0"/>
              <a:t>Submitted to the </a:t>
            </a:r>
            <a:r>
              <a:rPr lang="en-US" altLang="en-US" sz="2000" dirty="0" smtClean="0"/>
              <a:t>institution</a:t>
            </a:r>
            <a:endParaRPr lang="en-US" altLang="en-US" sz="2000" dirty="0"/>
          </a:p>
          <a:p>
            <a:pPr marL="742950" lvl="2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000" dirty="0" smtClean="0"/>
              <a:t>Shared with a </a:t>
            </a:r>
            <a:r>
              <a:rPr lang="en-US" altLang="en-US" sz="2000" dirty="0"/>
              <a:t>third </a:t>
            </a:r>
            <a:r>
              <a:rPr lang="en-US" altLang="en-US" sz="2000" dirty="0" smtClean="0"/>
              <a:t>party</a:t>
            </a:r>
            <a:endParaRPr lang="en-US" altLang="en-US" sz="2000" dirty="0"/>
          </a:p>
          <a:p>
            <a:pPr marL="742950" lvl="2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000" dirty="0"/>
              <a:t>Electronic signature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2200" dirty="0"/>
          </a:p>
          <a:p>
            <a:pPr>
              <a:buFontTx/>
              <a:buAutoNum type="arabicParenR"/>
              <a:defRPr/>
            </a:pPr>
            <a:endParaRPr lang="en-US" altLang="en-US" dirty="0">
              <a:latin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Don't Do It and Call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Do not release the following information: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Social Security Number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Citizenship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Gender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Ethnicity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Religious preference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Grades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GPA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Daily class </a:t>
            </a:r>
            <a:r>
              <a:rPr lang="en-US" dirty="0" smtClean="0"/>
              <a:t>schedule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Except to the student or anyone with a “Legitimate Educational Interest”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FERPA Speak: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Student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Anyone attending your institution, of any age</a:t>
            </a:r>
          </a:p>
          <a:p>
            <a:pPr>
              <a:buFont typeface="Arial" charset="0"/>
              <a:buChar char="•"/>
            </a:pPr>
            <a:r>
              <a:rPr lang="en-US" dirty="0"/>
              <a:t>Student Record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Any information or data recorded in any medium</a:t>
            </a:r>
          </a:p>
          <a:p>
            <a:pPr>
              <a:buFont typeface="Arial" charset="0"/>
              <a:buChar char="•"/>
            </a:pPr>
            <a:r>
              <a:rPr lang="en-US" dirty="0"/>
              <a:t>Educational Record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Any information directly related to a student, maintained by an educational agency or institution</a:t>
            </a:r>
          </a:p>
          <a:p>
            <a:pPr>
              <a:buFont typeface="Arial" charset="0"/>
              <a:buChar char="•"/>
            </a:pPr>
            <a:r>
              <a:rPr lang="en-US" dirty="0"/>
              <a:t>Directory Information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Student info that would not be harmful if disclosed</a:t>
            </a:r>
          </a:p>
          <a:p>
            <a:pPr>
              <a:buFont typeface="Arial" charset="0"/>
              <a:buChar char="•"/>
            </a:pPr>
            <a:r>
              <a:rPr lang="en-US" dirty="0"/>
              <a:t>School Official</a:t>
            </a:r>
          </a:p>
          <a:p>
            <a:pPr lvl="1"/>
            <a:r>
              <a:rPr lang="en-US" dirty="0"/>
              <a:t>Member of an institution acting in a student’s educational interest, limits on “need to know”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Student?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In attendance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Institutionally defined</a:t>
            </a:r>
          </a:p>
          <a:p>
            <a:pPr>
              <a:buFont typeface="Arial" charset="0"/>
              <a:buChar char="•"/>
            </a:pPr>
            <a:r>
              <a:rPr lang="en-US" dirty="0"/>
              <a:t>All students for whom records are maintained, regardless of method</a:t>
            </a:r>
          </a:p>
          <a:p>
            <a:pPr>
              <a:buFont typeface="Arial" charset="0"/>
              <a:buChar char="•"/>
            </a:pPr>
            <a:r>
              <a:rPr lang="en-US" dirty="0"/>
              <a:t>Rights begin when in attendance regardless of age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Parents/Guardians </a:t>
            </a:r>
            <a:r>
              <a:rPr lang="en-US" dirty="0"/>
              <a:t>lose right at 18 or when attending</a:t>
            </a:r>
          </a:p>
          <a:p>
            <a:pPr>
              <a:buFont typeface="Arial" charset="0"/>
              <a:buChar char="•"/>
            </a:pPr>
            <a:r>
              <a:rPr lang="en-US" dirty="0"/>
              <a:t>Acquire all FERPA rights when a </a:t>
            </a:r>
            <a:r>
              <a:rPr lang="en-US" dirty="0" smtClean="0"/>
              <a:t>student at Higher </a:t>
            </a:r>
            <a:r>
              <a:rPr lang="en-US" dirty="0" err="1" smtClean="0"/>
              <a:t>ed</a:t>
            </a:r>
            <a:r>
              <a:rPr lang="en-US" dirty="0" smtClean="0"/>
              <a:t> Institution.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Share: Directory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Name and Current Enrollment</a:t>
            </a:r>
          </a:p>
          <a:p>
            <a:r>
              <a:rPr lang="en-US" dirty="0" smtClean="0"/>
              <a:t>Address, Telephone Number, and Email Address</a:t>
            </a:r>
          </a:p>
          <a:p>
            <a:pPr lvl="1"/>
            <a:r>
              <a:rPr lang="en-US" dirty="0" smtClean="0"/>
              <a:t>Not residence hall address</a:t>
            </a:r>
          </a:p>
          <a:p>
            <a:r>
              <a:rPr lang="en-US" dirty="0"/>
              <a:t>Date and place of birth, dates of attendance, class standing, previous institution(s) attended, major field of study, awards, honors (including Dean's List), degree(s) conferred (including dates), full-time or part-time status.</a:t>
            </a:r>
            <a:endParaRPr lang="en-US" dirty="0" smtClean="0"/>
          </a:p>
          <a:p>
            <a:r>
              <a:rPr lang="en-US" dirty="0"/>
              <a:t>Past and present participation in officially recognized sports and activities, physical factors (height, weight of athletes) and photograph.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15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822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Students may request to </a:t>
            </a:r>
            <a:r>
              <a:rPr lang="en-US" sz="1800" b="1" dirty="0" smtClean="0"/>
              <a:t>not</a:t>
            </a:r>
            <a:r>
              <a:rPr lang="en-US" sz="1800" dirty="0" smtClean="0"/>
              <a:t> disclose directory </a:t>
            </a:r>
            <a:r>
              <a:rPr lang="en-US" sz="1800" dirty="0" smtClean="0"/>
              <a:t>information by completed a Request to Restrict Directory Information form with the Registrar’s Office</a:t>
            </a:r>
            <a:endParaRPr lang="en-US" sz="1800" dirty="0" smtClean="0"/>
          </a:p>
          <a:p>
            <a:r>
              <a:rPr lang="en-US" sz="1800" dirty="0"/>
              <a:t>How do you check for a request for confidentiality</a:t>
            </a:r>
            <a:r>
              <a:rPr lang="en-US" sz="1800" dirty="0" smtClean="0"/>
              <a:t>?</a:t>
            </a:r>
          </a:p>
          <a:p>
            <a:pPr lvl="1"/>
            <a:r>
              <a:rPr lang="en-US" sz="1600" dirty="0"/>
              <a:t>If you can see the Person Information screen, there will be a red box that says </a:t>
            </a:r>
            <a:r>
              <a:rPr lang="en-US" sz="1600" b="1" dirty="0">
                <a:solidFill>
                  <a:srgbClr val="FF0000"/>
                </a:solidFill>
              </a:rPr>
              <a:t>“Do Not Release Records</a:t>
            </a:r>
            <a:r>
              <a:rPr lang="en-US" sz="1600" b="1" dirty="0" smtClean="0">
                <a:solidFill>
                  <a:srgbClr val="FF0000"/>
                </a:solidFill>
              </a:rPr>
              <a:t>”</a:t>
            </a:r>
            <a:endParaRPr lang="en-US" sz="1400" dirty="0"/>
          </a:p>
          <a:p>
            <a:r>
              <a:rPr lang="en-US" sz="1800" dirty="0" smtClean="0"/>
              <a:t>If </a:t>
            </a:r>
            <a:r>
              <a:rPr lang="en-US" sz="1800" dirty="0" smtClean="0"/>
              <a:t>you don’t know how to check for this you should not release directory information</a:t>
            </a:r>
          </a:p>
          <a:p>
            <a:r>
              <a:rPr lang="en-US" sz="1800" dirty="0" smtClean="0"/>
              <a:t>You </a:t>
            </a:r>
            <a:r>
              <a:rPr lang="en-US" sz="1800" dirty="0" smtClean="0"/>
              <a:t>do not have to release directory information</a:t>
            </a:r>
            <a:r>
              <a:rPr lang="en-US" sz="1800" dirty="0" smtClean="0"/>
              <a:t>. The rule for sharing directory information says you can, but that does not mean you have to or should.</a:t>
            </a: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Everything an Educational Record?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following are not educational records: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Law enforcement records*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Treatment/medical records*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Alumni </a:t>
            </a:r>
            <a:r>
              <a:rPr lang="en-US" dirty="0" smtClean="0"/>
              <a:t>records – information collected after </a:t>
            </a:r>
            <a:r>
              <a:rPr lang="en-US" dirty="0" smtClean="0"/>
              <a:t>departure, education records are still covered under FERPA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Employment records (unless job is for a student only)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Sole possession </a:t>
            </a:r>
            <a:r>
              <a:rPr lang="en-US" dirty="0" smtClean="0"/>
              <a:t>records*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* Once these records are shared with School Officials they become educational records</a:t>
            </a:r>
          </a:p>
          <a:p>
            <a:pPr lvl="1">
              <a:buFont typeface="Arial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We Release Records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99071"/>
            <a:ext cx="9601196" cy="3667432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/>
              <a:t>To school officials who have a legitimate educational interest in the </a:t>
            </a:r>
            <a:r>
              <a:rPr lang="en-US" sz="5600" dirty="0" smtClean="0"/>
              <a:t>records</a:t>
            </a:r>
            <a:r>
              <a:rPr lang="en-US" sz="5600" dirty="0"/>
              <a:t> </a:t>
            </a:r>
            <a:r>
              <a:rPr lang="en-US" sz="5600" dirty="0" smtClean="0"/>
              <a:t>– We will talk about that in a few</a:t>
            </a:r>
          </a:p>
          <a:p>
            <a:pPr fontAlgn="base"/>
            <a:r>
              <a:rPr lang="en-US" sz="5600" dirty="0"/>
              <a:t>To officials of another school, upon request, in which a student seeks or intends to enroll.</a:t>
            </a:r>
          </a:p>
          <a:p>
            <a:pPr fontAlgn="base"/>
            <a:r>
              <a:rPr lang="en-US" sz="5600" dirty="0"/>
              <a:t>To certain officials of the U.S. Department of Education, the Comptroller General, and state and local educational authorities, in connection with certain state or federally supported education programs.</a:t>
            </a:r>
          </a:p>
          <a:p>
            <a:pPr fontAlgn="base"/>
            <a:r>
              <a:rPr lang="en-US" sz="5600" dirty="0"/>
              <a:t>In connection with a student's request for or receipt of financial aid, as necessary to determine the eligibility, amount, or conditions of the financial aid, or to enforce the terms and conditions of the aid.</a:t>
            </a:r>
          </a:p>
          <a:p>
            <a:pPr fontAlgn="base"/>
            <a:r>
              <a:rPr lang="en-US" sz="5600" dirty="0"/>
              <a:t>If required by a state law requiring disclosure that was adopted before November 19, 1974.</a:t>
            </a:r>
          </a:p>
          <a:p>
            <a:pPr fontAlgn="base"/>
            <a:r>
              <a:rPr lang="en-US" sz="5600" dirty="0"/>
              <a:t>To organizations conducting certain studies for or on behalf of the university.</a:t>
            </a:r>
          </a:p>
          <a:p>
            <a:pPr fontAlgn="base"/>
            <a:r>
              <a:rPr lang="en-US" sz="5600" dirty="0"/>
              <a:t>To accrediting organizations to carry out their functions.</a:t>
            </a:r>
          </a:p>
          <a:p>
            <a:pPr fontAlgn="base"/>
            <a:r>
              <a:rPr lang="en-US" sz="5600" dirty="0"/>
              <a:t>To parents who claim the student as a dependent for income tax purposes.</a:t>
            </a:r>
          </a:p>
          <a:p>
            <a:pPr fontAlgn="base"/>
            <a:r>
              <a:rPr lang="en-US" sz="5600" dirty="0"/>
              <a:t>To comply with a judicial order or a lawfully issued subpoena.</a:t>
            </a:r>
          </a:p>
          <a:p>
            <a:pPr fontAlgn="base"/>
            <a:r>
              <a:rPr lang="en-US" sz="5600" dirty="0"/>
              <a:t>To appropriate parties in a health or safety emergency.</a:t>
            </a:r>
          </a:p>
          <a:p>
            <a:pPr fontAlgn="base"/>
            <a:r>
              <a:rPr lang="en-US" sz="5600" dirty="0"/>
              <a:t>To an alleged victim of any crime of violence or sexual harassment offense of the results of any institutional disciplinary proceeding against the alleged perpetrator with respect to that crime or offense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School Officials?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b="1" dirty="0"/>
              <a:t>A school official is:</a:t>
            </a:r>
            <a:endParaRPr lang="en-US" dirty="0"/>
          </a:p>
          <a:p>
            <a:pPr fontAlgn="base"/>
            <a:r>
              <a:rPr lang="en-US" dirty="0"/>
              <a:t>A person employed by the university in an administrative, supervisory, academic, research, or </a:t>
            </a:r>
            <a:r>
              <a:rPr lang="en-US" dirty="0" smtClean="0"/>
              <a:t>staff </a:t>
            </a:r>
            <a:r>
              <a:rPr lang="en-US" dirty="0"/>
              <a:t>position;</a:t>
            </a:r>
          </a:p>
          <a:p>
            <a:pPr fontAlgn="base"/>
            <a:r>
              <a:rPr lang="en-US" dirty="0"/>
              <a:t>A person elected to the Board of Trustees;</a:t>
            </a:r>
          </a:p>
          <a:p>
            <a:pPr fontAlgn="base"/>
            <a:r>
              <a:rPr lang="en-US" dirty="0"/>
              <a:t>A person employed by or under contract to the university to perform a special task, such as legal counsel or an auditor;</a:t>
            </a:r>
          </a:p>
          <a:p>
            <a:pPr fontAlgn="base"/>
            <a:r>
              <a:rPr lang="en-US" dirty="0"/>
              <a:t>A student serving on an official committee, such as a disciplinary or grievance committee, or assisting another school official in performing his or her task.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purpose of this presentation is to provide an introductory level understanding of FERPA.  It is my hope that at the conclusion of this presentation that you have a general understanding of the key items, feel comfortable handling sensitive information, and are aware of some resources available if necessary.</a:t>
            </a:r>
          </a:p>
          <a:p>
            <a:pPr marL="0" indent="0" algn="ctr">
              <a:buNone/>
            </a:pPr>
            <a:r>
              <a:rPr lang="en-US" dirty="0" smtClean="0"/>
              <a:t>You can always call.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Legitimate Educational Interest?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b="1" dirty="0"/>
              <a:t>A school official has a legitimate educational interest if the official needs to review an education record in order to fulfill </a:t>
            </a:r>
            <a:r>
              <a:rPr lang="en-US" b="1" dirty="0" smtClean="0"/>
              <a:t>their task</a:t>
            </a:r>
            <a:r>
              <a:rPr lang="en-US" b="1" dirty="0"/>
              <a:t>. Examples include:</a:t>
            </a:r>
            <a:endParaRPr lang="en-US" dirty="0" smtClean="0"/>
          </a:p>
          <a:p>
            <a:pPr lvl="1" fontAlgn="base"/>
            <a:r>
              <a:rPr lang="en-US" dirty="0" smtClean="0"/>
              <a:t>Performing </a:t>
            </a:r>
            <a:r>
              <a:rPr lang="en-US" dirty="0"/>
              <a:t>a task that is specific in </a:t>
            </a:r>
            <a:r>
              <a:rPr lang="en-US" dirty="0" smtClean="0"/>
              <a:t>their job </a:t>
            </a:r>
            <a:r>
              <a:rPr lang="en-US" dirty="0"/>
              <a:t>description or by a contract agreement; or</a:t>
            </a:r>
          </a:p>
          <a:p>
            <a:pPr lvl="1" fontAlgn="base"/>
            <a:r>
              <a:rPr lang="en-US" dirty="0"/>
              <a:t>Performing a task related to a student's education; or</a:t>
            </a:r>
          </a:p>
          <a:p>
            <a:pPr lvl="1" fontAlgn="base"/>
            <a:r>
              <a:rPr lang="en-US" dirty="0"/>
              <a:t>Performing a task related to the discipline of a student; or</a:t>
            </a:r>
          </a:p>
          <a:p>
            <a:pPr lvl="1" fontAlgn="base"/>
            <a:r>
              <a:rPr lang="en-US" dirty="0"/>
              <a:t>Providing a service or benefit relating to the student or student's family, such as health care, counseling, job placement, or financial aid.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in Doubt…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Don’t give it out</a:t>
            </a:r>
          </a:p>
          <a:p>
            <a:pPr lvl="1"/>
            <a:r>
              <a:rPr lang="en-US" dirty="0" smtClean="0"/>
              <a:t>Is the request about an Educational </a:t>
            </a:r>
            <a:r>
              <a:rPr lang="en-US" dirty="0"/>
              <a:t>Record?</a:t>
            </a:r>
          </a:p>
          <a:p>
            <a:pPr lvl="1"/>
            <a:r>
              <a:rPr lang="en-US" dirty="0"/>
              <a:t>Student?</a:t>
            </a:r>
          </a:p>
          <a:p>
            <a:pPr lvl="1"/>
            <a:r>
              <a:rPr lang="en-US" dirty="0" smtClean="0"/>
              <a:t>Is a signature </a:t>
            </a:r>
            <a:r>
              <a:rPr lang="en-US" dirty="0"/>
              <a:t>required?</a:t>
            </a:r>
          </a:p>
          <a:p>
            <a:pPr lvl="1"/>
            <a:r>
              <a:rPr lang="en-US" dirty="0"/>
              <a:t>Must vs. may: do I have to release?</a:t>
            </a:r>
          </a:p>
          <a:p>
            <a:pPr lvl="1"/>
            <a:r>
              <a:rPr lang="en-US" dirty="0" smtClean="0"/>
              <a:t>Is the requestor a </a:t>
            </a:r>
            <a:r>
              <a:rPr lang="en-US" dirty="0"/>
              <a:t>s</a:t>
            </a:r>
            <a:r>
              <a:rPr lang="en-US" dirty="0" smtClean="0"/>
              <a:t>chool official, </a:t>
            </a:r>
            <a:r>
              <a:rPr lang="en-US" dirty="0"/>
              <a:t>do they provide a service </a:t>
            </a:r>
            <a:r>
              <a:rPr lang="en-US" dirty="0" smtClean="0"/>
              <a:t>to th</a:t>
            </a:r>
            <a:r>
              <a:rPr lang="en-US" dirty="0"/>
              <a:t>e</a:t>
            </a:r>
            <a:r>
              <a:rPr lang="en-US" dirty="0" smtClean="0"/>
              <a:t> </a:t>
            </a:r>
            <a:r>
              <a:rPr lang="en-US" dirty="0"/>
              <a:t>institution?</a:t>
            </a:r>
          </a:p>
          <a:p>
            <a:pPr lvl="1"/>
            <a:r>
              <a:rPr lang="en-US" dirty="0"/>
              <a:t>Need to </a:t>
            </a:r>
            <a:r>
              <a:rPr lang="en-US" dirty="0" smtClean="0"/>
              <a:t>know:  Is the requested information  </a:t>
            </a:r>
            <a:r>
              <a:rPr lang="en-US" dirty="0"/>
              <a:t>job-related?</a:t>
            </a:r>
          </a:p>
          <a:p>
            <a:pPr lvl="1"/>
            <a:r>
              <a:rPr lang="en-US" dirty="0"/>
              <a:t>Is this directory information? </a:t>
            </a:r>
            <a:r>
              <a:rPr lang="en-US" dirty="0" smtClean="0"/>
              <a:t>Confidentiality Request?</a:t>
            </a:r>
            <a:endParaRPr lang="en-US" dirty="0"/>
          </a:p>
          <a:p>
            <a:pPr lvl="1"/>
            <a:r>
              <a:rPr lang="en-US" dirty="0"/>
              <a:t>Institutional policies and </a:t>
            </a:r>
            <a:r>
              <a:rPr lang="en-US" dirty="0" smtClean="0"/>
              <a:t>procedures. You may have access to information but it may not be your within  the scope of your department or job to release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have any questions about the FERPA policy and how it relates to your job you can contact the Registrar’s Office. </a:t>
            </a:r>
          </a:p>
          <a:p>
            <a:r>
              <a:rPr lang="en-US" dirty="0" smtClean="0"/>
              <a:t>By phone 253.879.3217</a:t>
            </a:r>
          </a:p>
          <a:p>
            <a:r>
              <a:rPr lang="en-US" dirty="0" smtClean="0"/>
              <a:t>By email </a:t>
            </a:r>
            <a:r>
              <a:rPr lang="en-US" dirty="0" smtClean="0">
                <a:hlinkClick r:id="rId2"/>
              </a:rPr>
              <a:t>registar@pugetsound.edu</a:t>
            </a:r>
            <a:endParaRPr lang="en-US" dirty="0" smtClean="0"/>
          </a:p>
          <a:p>
            <a:r>
              <a:rPr lang="en-US" dirty="0" smtClean="0"/>
              <a:t>The office is located in Jones Hall, room 013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7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FERPA Loose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FERPA Basics</a:t>
            </a:r>
          </a:p>
          <a:p>
            <a:r>
              <a:rPr lang="en-US" dirty="0" smtClean="0"/>
              <a:t>Key Definitions</a:t>
            </a:r>
          </a:p>
          <a:p>
            <a:r>
              <a:rPr lang="en-US" dirty="0" smtClean="0"/>
              <a:t>Key Terms</a:t>
            </a:r>
          </a:p>
          <a:p>
            <a:r>
              <a:rPr lang="en-US" dirty="0" smtClean="0"/>
              <a:t>Questions and Scenarios</a:t>
            </a:r>
          </a:p>
          <a:p>
            <a:r>
              <a:rPr lang="en-US" dirty="0" smtClean="0"/>
              <a:t>Live your life as a FERPA expert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FERPA:  FERPA SPEAK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FERPA exists to provide students with</a:t>
            </a:r>
          </a:p>
          <a:p>
            <a:pPr lvl="1"/>
            <a:r>
              <a:rPr lang="en-US" dirty="0" smtClean="0"/>
              <a:t>Access to their Records, with certain exceptions</a:t>
            </a:r>
          </a:p>
          <a:p>
            <a:pPr lvl="1"/>
            <a:r>
              <a:rPr lang="en-US" dirty="0" smtClean="0"/>
              <a:t>Control over access, with exceptions</a:t>
            </a:r>
          </a:p>
          <a:p>
            <a:pPr lvl="1"/>
            <a:r>
              <a:rPr lang="en-US" dirty="0" smtClean="0"/>
              <a:t>Right to challenge the contents of the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FERPA Speak: In other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get to see what is in their record</a:t>
            </a:r>
          </a:p>
          <a:p>
            <a:pPr lvl="1"/>
            <a:r>
              <a:rPr lang="en-US" dirty="0" smtClean="0"/>
              <a:t>Right to inspect and review educational records</a:t>
            </a:r>
          </a:p>
          <a:p>
            <a:r>
              <a:rPr lang="en-US" dirty="0" smtClean="0"/>
              <a:t>Students decide how the information is shared and with whom</a:t>
            </a:r>
          </a:p>
          <a:p>
            <a:pPr lvl="1"/>
            <a:r>
              <a:rPr lang="en-US" dirty="0" smtClean="0"/>
              <a:t>Right to control disclosure of information from educational records</a:t>
            </a:r>
          </a:p>
          <a:p>
            <a:r>
              <a:rPr lang="en-US" dirty="0" smtClean="0"/>
              <a:t>Students can dispute what is in the record</a:t>
            </a:r>
          </a:p>
          <a:p>
            <a:pPr lvl="1"/>
            <a:r>
              <a:rPr lang="en-US" dirty="0" smtClean="0"/>
              <a:t>Right to seek amendment to incorrect educational records</a:t>
            </a:r>
          </a:p>
        </p:txBody>
      </p:sp>
    </p:spTree>
    <p:extLst>
      <p:ext uri="{BB962C8B-B14F-4D97-AF65-F5344CB8AC3E}">
        <p14:creationId xmlns:p14="http://schemas.microsoft.com/office/powerpoint/2010/main" val="457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FERPA?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The Federal Education Records Protection Act</a:t>
            </a:r>
          </a:p>
          <a:p>
            <a:pPr marL="457200" indent="-457200">
              <a:buAutoNum type="alphaUcPeriod"/>
            </a:pPr>
            <a:r>
              <a:rPr lang="en-US" dirty="0" smtClean="0"/>
              <a:t>The Family Educational Records Privacy Act</a:t>
            </a:r>
          </a:p>
          <a:p>
            <a:pPr marL="457200" indent="-457200">
              <a:buAutoNum type="alphaUcPeriod"/>
            </a:pPr>
            <a:r>
              <a:rPr lang="en-US" dirty="0" smtClean="0"/>
              <a:t>The Family Educational Rights and Privacy Act</a:t>
            </a:r>
          </a:p>
          <a:p>
            <a:pPr marL="457200" indent="-457200">
              <a:buAutoNum type="alphaUcPeriod"/>
            </a:pPr>
            <a:r>
              <a:rPr lang="en-US" dirty="0" smtClean="0"/>
              <a:t>The Federal Educational Records and Protection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Responsible for FERPA?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Everyone and the Registrar</a:t>
            </a:r>
          </a:p>
          <a:p>
            <a:pPr lvl="1"/>
            <a:r>
              <a:rPr lang="en-US" dirty="0" smtClean="0"/>
              <a:t>Anyone with access to student records</a:t>
            </a:r>
          </a:p>
          <a:p>
            <a:pPr lvl="2"/>
            <a:r>
              <a:rPr lang="en-US" dirty="0" smtClean="0"/>
              <a:t>Financial Aid</a:t>
            </a:r>
          </a:p>
          <a:p>
            <a:pPr lvl="2"/>
            <a:r>
              <a:rPr lang="en-US" dirty="0" smtClean="0"/>
              <a:t>Business Office</a:t>
            </a:r>
          </a:p>
          <a:p>
            <a:pPr lvl="2"/>
            <a:r>
              <a:rPr lang="en-US" dirty="0" smtClean="0"/>
              <a:t>University Counsel</a:t>
            </a:r>
          </a:p>
          <a:p>
            <a:pPr lvl="2"/>
            <a:r>
              <a:rPr lang="en-US" dirty="0" smtClean="0"/>
              <a:t>Athletics</a:t>
            </a:r>
          </a:p>
          <a:p>
            <a:pPr lvl="2"/>
            <a:r>
              <a:rPr lang="en-US" dirty="0" smtClean="0"/>
              <a:t>Student Affairs</a:t>
            </a:r>
          </a:p>
          <a:p>
            <a:pPr lvl="2"/>
            <a:r>
              <a:rPr lang="en-US" dirty="0" smtClean="0"/>
              <a:t>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Has FERPA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All students attending an institution of higher education receiving federal Title IV funds, regardless of age</a:t>
            </a:r>
          </a:p>
          <a:p>
            <a:pPr>
              <a:buFont typeface="Arial" charset="0"/>
              <a:buChar char="•"/>
            </a:pPr>
            <a:r>
              <a:rPr lang="en-US" dirty="0"/>
              <a:t>All students for whom records are maintained, regardless of method</a:t>
            </a:r>
          </a:p>
          <a:p>
            <a:pPr>
              <a:buFont typeface="Arial" charset="0"/>
              <a:buChar char="•"/>
            </a:pPr>
            <a:r>
              <a:rPr lang="en-US" dirty="0"/>
              <a:t>Parents lose rights when student is in attendance, regardless of age</a:t>
            </a:r>
          </a:p>
          <a:p>
            <a:pPr>
              <a:buFont typeface="Arial" charset="0"/>
              <a:buChar char="•"/>
            </a:pPr>
            <a:r>
              <a:rPr lang="en-US" dirty="0"/>
              <a:t>Students retain all FERPA rights until deceased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you share that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Ask yourself the “W” questions:</a:t>
            </a:r>
          </a:p>
          <a:p>
            <a:pPr lvl="1"/>
            <a:r>
              <a:rPr lang="en-US" sz="2400" dirty="0"/>
              <a:t>Why am I being asked to release student data?</a:t>
            </a:r>
          </a:p>
          <a:p>
            <a:pPr lvl="1"/>
            <a:r>
              <a:rPr lang="en-US" sz="2400" dirty="0"/>
              <a:t>Who is asking?</a:t>
            </a:r>
          </a:p>
          <a:p>
            <a:pPr lvl="1"/>
            <a:r>
              <a:rPr lang="en-US" sz="2400" dirty="0"/>
              <a:t>What student release is needed?</a:t>
            </a:r>
          </a:p>
          <a:p>
            <a:pPr lvl="1"/>
            <a:r>
              <a:rPr lang="en-US" sz="2400" dirty="0"/>
              <a:t>What determines that this is a student record?</a:t>
            </a:r>
          </a:p>
          <a:p>
            <a:pPr lvl="1"/>
            <a:r>
              <a:rPr lang="en-US" sz="2400" dirty="0"/>
              <a:t>What is the record being requested?</a:t>
            </a:r>
          </a:p>
          <a:p>
            <a:pPr lvl="1"/>
            <a:r>
              <a:rPr lang="en-US" sz="2400" dirty="0"/>
              <a:t>Where is this student record going?</a:t>
            </a:r>
          </a:p>
          <a:p>
            <a:pPr lvl="1"/>
            <a:r>
              <a:rPr lang="en-US" sz="2400" dirty="0"/>
              <a:t>Where do I need to record that it was released?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60836</TotalTime>
  <Words>1435</Words>
  <Application>Microsoft Office PowerPoint</Application>
  <PresentationFormat>Widescreen</PresentationFormat>
  <Paragraphs>169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Garamond</vt:lpstr>
      <vt:lpstr>Verdana</vt:lpstr>
      <vt:lpstr>Organic</vt:lpstr>
      <vt:lpstr>Understanding FERPA</vt:lpstr>
      <vt:lpstr>Purpose</vt:lpstr>
      <vt:lpstr>FERPA Loose Agenda</vt:lpstr>
      <vt:lpstr>Basics of FERPA:  FERPA SPEAK</vt:lpstr>
      <vt:lpstr>FERPA Speak: In other words</vt:lpstr>
      <vt:lpstr>What is FERPA?</vt:lpstr>
      <vt:lpstr>Who is Responsible for FERPA?</vt:lpstr>
      <vt:lpstr>Who Has FERPA Rights</vt:lpstr>
      <vt:lpstr>Should you share that information?</vt:lpstr>
      <vt:lpstr>Every Year: Annual Notification Requirement</vt:lpstr>
      <vt:lpstr>Student Request to Release</vt:lpstr>
      <vt:lpstr>Just Don't Do It and Call Me</vt:lpstr>
      <vt:lpstr>More FERPA Speak: Terms</vt:lpstr>
      <vt:lpstr>What is a Student?</vt:lpstr>
      <vt:lpstr>What Can I Share: Directory Information</vt:lpstr>
      <vt:lpstr>Confidentiality</vt:lpstr>
      <vt:lpstr>Is Everything an Educational Record?</vt:lpstr>
      <vt:lpstr>Who Can We Release Records to?</vt:lpstr>
      <vt:lpstr>Who are School Officials?</vt:lpstr>
      <vt:lpstr>What is Legitimate Educational Interest?</vt:lpstr>
      <vt:lpstr>When in Doubt…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FERPA</dc:title>
  <dc:creator>Michael A Pastore</dc:creator>
  <cp:lastModifiedBy>Norma I Guiler</cp:lastModifiedBy>
  <cp:revision>21</cp:revision>
  <cp:lastPrinted>2022-09-30T20:26:36Z</cp:lastPrinted>
  <dcterms:created xsi:type="dcterms:W3CDTF">2020-02-14T16:38:15Z</dcterms:created>
  <dcterms:modified xsi:type="dcterms:W3CDTF">2022-10-01T00:29:21Z</dcterms:modified>
</cp:coreProperties>
</file>