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DD8D6-0CE1-41E9-AAA0-A0D895F8C76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3ADFA-89B0-4DCB-A7F4-957EA1B98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c.org/workplace/safety-topics/slips-trips-and-falls/slips-trips-and-falls-home" TargetMode="External"/><Relationship Id="rId2" Type="http://schemas.openxmlformats.org/officeDocument/2006/relationships/hyperlink" Target="https://nfs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tjohnson@pugetsound.edu" TargetMode="External"/><Relationship Id="rId5" Type="http://schemas.openxmlformats.org/officeDocument/2006/relationships/hyperlink" Target="mailto:znavarrete@pugetsound.edu" TargetMode="External"/><Relationship Id="rId4" Type="http://schemas.openxmlformats.org/officeDocument/2006/relationships/hyperlink" Target="https://lni.wa.gov/safety-health/safety-training-materials/online-safety-trai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545" y="1111139"/>
            <a:ext cx="7766936" cy="862040"/>
          </a:xfrm>
        </p:spPr>
        <p:txBody>
          <a:bodyPr/>
          <a:lstStyle/>
          <a:p>
            <a:pPr algn="ctr"/>
            <a:r>
              <a:rPr lang="en-US" dirty="0" smtClean="0"/>
              <a:t>Slips, Trips and Falls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27232"/>
            <a:ext cx="12192001" cy="13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6675">
            <a:off x="8257789" y="440539"/>
            <a:ext cx="3474148" cy="4607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410" y="92242"/>
            <a:ext cx="5869065" cy="743953"/>
          </a:xfrm>
        </p:spPr>
        <p:txBody>
          <a:bodyPr/>
          <a:lstStyle/>
          <a:p>
            <a:pPr algn="ctr"/>
            <a:r>
              <a:rPr lang="en-US" dirty="0" smtClean="0"/>
              <a:t>Causes of 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23" y="1258222"/>
            <a:ext cx="5657293" cy="1809831"/>
          </a:xfrm>
        </p:spPr>
        <p:txBody>
          <a:bodyPr/>
          <a:lstStyle/>
          <a:p>
            <a:r>
              <a:rPr lang="en-US" dirty="0" smtClean="0"/>
              <a:t>Sloped walking surfaces</a:t>
            </a:r>
          </a:p>
          <a:p>
            <a:r>
              <a:rPr lang="en-US" dirty="0" smtClean="0"/>
              <a:t>Loose, unanchored rugs or mats</a:t>
            </a:r>
          </a:p>
          <a:p>
            <a:r>
              <a:rPr lang="en-US" dirty="0" smtClean="0"/>
              <a:t>Loose floorboards or tiles that can shift</a:t>
            </a:r>
          </a:p>
          <a:p>
            <a:r>
              <a:rPr lang="en-US" dirty="0" smtClean="0"/>
              <a:t>Shoes with wet, muddy, greasy, or oily soles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04" y="3790870"/>
            <a:ext cx="3300322" cy="25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5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 of 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0" y="1992148"/>
            <a:ext cx="6306998" cy="1581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Ramps and gang planks without skid/slip-resistant surfaces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Metal surfaces, such as dock boards and dock plates, platforms, construction plates or covers on sidewalks and roads.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064" y="1021497"/>
            <a:ext cx="4094085" cy="3911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16" y="5155532"/>
            <a:ext cx="631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Metal has a lower force or friction/traction and can be more slippery than many other materials. Metal surfaces can become smooth and slippery with wear, and are extremely slick when wet, muddy, or greasy.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2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656" y="182479"/>
            <a:ext cx="4852397" cy="6296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Causes of 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55" y="1805658"/>
            <a:ext cx="3732240" cy="2230937"/>
          </a:xfrm>
        </p:spPr>
        <p:txBody>
          <a:bodyPr/>
          <a:lstStyle/>
          <a:p>
            <a:r>
              <a:rPr lang="en-US" dirty="0" smtClean="0"/>
              <a:t>Mounting and dismounting trucks, tractors, heavy equipment or machinery </a:t>
            </a:r>
          </a:p>
          <a:p>
            <a:r>
              <a:rPr lang="en-US" dirty="0" smtClean="0"/>
              <a:t>Getting on and off truck trailers &amp; truck beds</a:t>
            </a:r>
          </a:p>
          <a:p>
            <a:r>
              <a:rPr lang="en-US" dirty="0" smtClean="0"/>
              <a:t>Climbing up and down ladders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355" y="6045868"/>
            <a:ext cx="10521616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Metal rungs, steps, footholds, treads, running boards, platforms, on equipment and ladders become even slicker when worn smooth &amp; contaminated with water, mud, oil, grease, dirt, and debris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657" y="2636922"/>
            <a:ext cx="3342774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52" y="812132"/>
            <a:ext cx="3202418" cy="26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0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2479"/>
            <a:ext cx="8596668" cy="5875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Causes of 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8141"/>
            <a:ext cx="8596668" cy="2146717"/>
          </a:xfrm>
        </p:spPr>
        <p:txBody>
          <a:bodyPr/>
          <a:lstStyle/>
          <a:p>
            <a:r>
              <a:rPr lang="en-US" dirty="0" smtClean="0"/>
              <a:t>Loose irregular surfaces, such as gravel</a:t>
            </a:r>
          </a:p>
          <a:p>
            <a:r>
              <a:rPr lang="en-US" dirty="0" smtClean="0"/>
              <a:t>Sloped or uneven terrain, sidewalks </a:t>
            </a:r>
          </a:p>
          <a:p>
            <a:r>
              <a:rPr lang="en-US" dirty="0" smtClean="0"/>
              <a:t>Muddy terrain</a:t>
            </a:r>
          </a:p>
          <a:p>
            <a:r>
              <a:rPr lang="en-US" dirty="0" smtClean="0"/>
              <a:t>Weather hazards: rain, sleet, ice, snow, hail or frost</a:t>
            </a:r>
          </a:p>
          <a:p>
            <a:r>
              <a:rPr lang="en-US" dirty="0" smtClean="0"/>
              <a:t>Leaves, pine needles, or plant debris (especially if wet)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2" y="4367138"/>
            <a:ext cx="3383130" cy="2288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60" y="3973258"/>
            <a:ext cx="1920039" cy="2681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447" y="4427622"/>
            <a:ext cx="4259179" cy="18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4" y="86226"/>
            <a:ext cx="8596668" cy="1008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Human factors increasing the risk of slips and trips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1248" y="1239251"/>
            <a:ext cx="538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Condition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Health &amp; physical condition can impair a person’s vision, judgement, and balance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0106" y="3062037"/>
            <a:ext cx="616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Eyesight, visual 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state, 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Stress, 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Medications, alcohol, drugs</a:t>
            </a:r>
          </a:p>
        </p:txBody>
      </p:sp>
    </p:spTree>
    <p:extLst>
      <p:ext uri="{BB962C8B-B14F-4D97-AF65-F5344CB8AC3E}">
        <p14:creationId xmlns:p14="http://schemas.microsoft.com/office/powerpoint/2010/main" val="398497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97" y="350921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Human factors increasing the risk of slips and trips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4441" y="1739974"/>
            <a:ext cx="680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Behavior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Behaviors-actions you choose and control- can contribute to a slip, trip, and fall injury if you practice careless work habits.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84532" y="3477127"/>
            <a:ext cx="3254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Carrying or moving oversized objects, or too many objects, that may: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Obstruct your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Impair your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Prevent you from holding onto handrails</a:t>
            </a:r>
            <a:r>
              <a:rPr lang="en-US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6" y="2394281"/>
            <a:ext cx="22193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factors increasing the risk of slips and 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Inattentive walking, distractions (using cell phones, talking and not watching where you’re going, etc.) </a:t>
            </a:r>
          </a:p>
          <a:p>
            <a:r>
              <a:rPr lang="en-US" dirty="0" smtClean="0"/>
              <a:t>Taking shortcuts; not using walkways or designated cleared pathways</a:t>
            </a:r>
          </a:p>
          <a:p>
            <a:r>
              <a:rPr lang="en-US" dirty="0" smtClean="0"/>
              <a:t>Being in a hurry, rushing around; moving too fast for safe practices in work environment </a:t>
            </a:r>
          </a:p>
          <a:p>
            <a:r>
              <a:rPr lang="en-US" dirty="0" smtClean="0"/>
              <a:t>Poor housekeeping ( allowing clutter to accumulate or not maintaining clean dry floors)</a:t>
            </a:r>
          </a:p>
          <a:p>
            <a:r>
              <a:rPr lang="en-US" dirty="0" smtClean="0"/>
              <a:t>Not using signs when slip or trip hazards exist</a:t>
            </a:r>
          </a:p>
          <a:p>
            <a:r>
              <a:rPr lang="en-US" dirty="0" smtClean="0"/>
              <a:t>Footwear not suitable for the environment (reduced traction)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371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126"/>
          </a:xfrm>
        </p:spPr>
        <p:txBody>
          <a:bodyPr/>
          <a:lstStyle/>
          <a:p>
            <a:pPr algn="ctr"/>
            <a:r>
              <a:rPr lang="en-US" dirty="0" smtClean="0"/>
              <a:t>Ways to Prevent slips, trips, and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4868"/>
            <a:ext cx="8596668" cy="3880773"/>
          </a:xfrm>
        </p:spPr>
        <p:txBody>
          <a:bodyPr/>
          <a:lstStyle/>
          <a:p>
            <a:r>
              <a:rPr lang="en-US" dirty="0" smtClean="0"/>
              <a:t>Contain work processes to prevent discharge, splatter, or spillage of liquids, oils, particles, dusts, etc. onto floor (use drip trays)</a:t>
            </a:r>
          </a:p>
          <a:p>
            <a:r>
              <a:rPr lang="en-US" dirty="0" smtClean="0"/>
              <a:t>Have adequate ventilation to keep oil, steam condensation, water and grease off floor</a:t>
            </a:r>
          </a:p>
          <a:p>
            <a:r>
              <a:rPr lang="en-US" dirty="0" smtClean="0"/>
              <a:t>Provide adequate lighting to keep work areas, aisles, and paths of travel well lit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2" y="3757305"/>
            <a:ext cx="1756612" cy="285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25" y="4307232"/>
            <a:ext cx="3494924" cy="215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688" y="4088063"/>
            <a:ext cx="3762367" cy="23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6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76" y="158416"/>
            <a:ext cx="8596668" cy="671763"/>
          </a:xfrm>
        </p:spPr>
        <p:txBody>
          <a:bodyPr/>
          <a:lstStyle/>
          <a:p>
            <a:pPr algn="ctr"/>
            <a:r>
              <a:rPr lang="en-US" dirty="0"/>
              <a:t>Ways to Prevent slips, trips, and falls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5" y="926653"/>
            <a:ext cx="2532183" cy="312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264" y="3958391"/>
            <a:ext cx="3749087" cy="2170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762" y="926653"/>
            <a:ext cx="505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Mark/highlight step edges and transition areas (changes in elevations). Use anti-skid paint.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35116"/>
            <a:ext cx="353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edges are highlighted for better visibility to prevent a misstep and fall down the stairs.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8016" y="3104147"/>
            <a:ext cx="3615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Confusing the bottoms step with the floor is a common occurrence when it’s not marked. No missing the last step here.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4542" y="5871410"/>
            <a:ext cx="348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stairs have sufficient lighting and hand rails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9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4352"/>
            <a:ext cx="8596668" cy="6176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Ways to Prevent slips, trips, and falls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4" y="1437774"/>
            <a:ext cx="3695911" cy="2761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73" y="4511843"/>
            <a:ext cx="421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effective floor draining where water on the floor will occur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5279" y="4726724"/>
            <a:ext cx="378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 slip-resistant floors in high risk areas (entrances, kitchens)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76" y="1306177"/>
            <a:ext cx="4958539" cy="28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this presentation covers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061313" cy="2748941"/>
          </a:xfrm>
        </p:spPr>
        <p:txBody>
          <a:bodyPr/>
          <a:lstStyle/>
          <a:p>
            <a:r>
              <a:rPr lang="en-US" dirty="0" smtClean="0"/>
              <a:t>The costs of slips, trips and falls</a:t>
            </a:r>
          </a:p>
          <a:p>
            <a:r>
              <a:rPr lang="en-US" dirty="0" smtClean="0"/>
              <a:t>Definitions </a:t>
            </a:r>
          </a:p>
          <a:p>
            <a:r>
              <a:rPr lang="en-US" dirty="0" smtClean="0"/>
              <a:t>Causes of slips and trips</a:t>
            </a:r>
          </a:p>
          <a:p>
            <a:r>
              <a:rPr lang="en-US" dirty="0" smtClean="0"/>
              <a:t>Factors increasing the risk of slips and trips </a:t>
            </a:r>
          </a:p>
          <a:p>
            <a:pPr lvl="1"/>
            <a:r>
              <a:rPr lang="en-US" dirty="0" smtClean="0"/>
              <a:t>Work environment </a:t>
            </a:r>
          </a:p>
          <a:p>
            <a:pPr lvl="1"/>
            <a:r>
              <a:rPr lang="en-US" dirty="0" smtClean="0"/>
              <a:t>Human factors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476" y="1177947"/>
            <a:ext cx="4216283" cy="4263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5549" y="5682781"/>
            <a:ext cx="565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This “slips, trips, and falls” module mainly cover injuries caused by slips and trips leading to falls at the same level.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1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40" y="140368"/>
            <a:ext cx="8596668" cy="774032"/>
          </a:xfrm>
        </p:spPr>
        <p:txBody>
          <a:bodyPr/>
          <a:lstStyle/>
          <a:p>
            <a:r>
              <a:rPr lang="en-US" dirty="0"/>
              <a:t>Ways to Prevent slips, trips, and falls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1" y="2351005"/>
            <a:ext cx="3272590" cy="3254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009" y="5832213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Slip-resistant strips on steps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9185" y="5555214"/>
            <a:ext cx="473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Skid-resistant coating on ramp. Note highlighted edges for better visibility to prevent walking off ramp and falling.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868" y="1888958"/>
            <a:ext cx="4560721" cy="3583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2430" y="1076826"/>
            <a:ext cx="39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slip- resistant coating or strips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9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61" y="116305"/>
            <a:ext cx="8596668" cy="786063"/>
          </a:xfrm>
        </p:spPr>
        <p:txBody>
          <a:bodyPr/>
          <a:lstStyle/>
          <a:p>
            <a:r>
              <a:rPr lang="en-US" dirty="0"/>
              <a:t>Ways to Prevent slips, trips, and falls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9159" y="1028700"/>
            <a:ext cx="398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Slip/Skid-resistant matting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75" y="1639917"/>
            <a:ext cx="2680390" cy="3066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4176" y="5342204"/>
            <a:ext cx="652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Skid-resistant, anti-fatigue mats in kitchen and food preparation areas. Worker is also wearing slip-resistant shoes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63" y="1639917"/>
            <a:ext cx="3936698" cy="32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9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795"/>
          </a:xfrm>
        </p:spPr>
        <p:txBody>
          <a:bodyPr/>
          <a:lstStyle/>
          <a:p>
            <a:r>
              <a:rPr lang="en-US" dirty="0" smtClean="0"/>
              <a:t>Maintaining Work Areas: Housekeeping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29031"/>
            <a:ext cx="4724845" cy="3880773"/>
          </a:xfrm>
        </p:spPr>
        <p:txBody>
          <a:bodyPr/>
          <a:lstStyle/>
          <a:p>
            <a:r>
              <a:rPr lang="en-US" dirty="0" smtClean="0"/>
              <a:t>Keep walkways, aisles, and stairs clear of materials, equipment, and other hazards</a:t>
            </a:r>
          </a:p>
          <a:p>
            <a:r>
              <a:rPr lang="en-US" dirty="0" smtClean="0"/>
              <a:t>Cover or secure (or suspend overhead on construction sites) cables, cords, wires, and hoses away from walkways and other paths of travel</a:t>
            </a:r>
          </a:p>
          <a:p>
            <a:r>
              <a:rPr lang="en-US" dirty="0" smtClean="0"/>
              <a:t>Make sure rugs or mats are flat and not bunched 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47" y="1546058"/>
            <a:ext cx="5642810" cy="2874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9952" y="4818648"/>
            <a:ext cx="436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Pathway is clearly marked and free of obstructions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6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4" y="182479"/>
            <a:ext cx="5056934" cy="659732"/>
          </a:xfrm>
        </p:spPr>
        <p:txBody>
          <a:bodyPr/>
          <a:lstStyle/>
          <a:p>
            <a:pPr algn="ctr"/>
            <a:r>
              <a:rPr lang="en-US" dirty="0" smtClean="0"/>
              <a:t>Safe Walking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134" y="1359569"/>
            <a:ext cx="8596668" cy="5107404"/>
          </a:xfrm>
        </p:spPr>
        <p:txBody>
          <a:bodyPr>
            <a:normAutofit/>
          </a:bodyPr>
          <a:lstStyle/>
          <a:p>
            <a:r>
              <a:rPr lang="en-US" dirty="0" smtClean="0"/>
              <a:t>Check that your pathway is clear and your view is not blocked before lifting anything </a:t>
            </a:r>
          </a:p>
          <a:p>
            <a:r>
              <a:rPr lang="en-US" dirty="0" smtClean="0"/>
              <a:t>When going to another floor/level, take the elevator if you are carrying a load requiring both hands</a:t>
            </a:r>
          </a:p>
          <a:p>
            <a:r>
              <a:rPr lang="en-US" dirty="0" smtClean="0"/>
              <a:t>Report any missing or broken stair rails and slippery or damaged flooring, loose or deteriorating carpeting. Repair or report floor problems, such as missing tiles. </a:t>
            </a:r>
          </a:p>
          <a:p>
            <a:r>
              <a:rPr lang="en-US" dirty="0" smtClean="0"/>
              <a:t>Walk carefully and slowly when you transition from one type of walking surface to another. </a:t>
            </a:r>
            <a:endParaRPr lang="en-US" dirty="0"/>
          </a:p>
          <a:p>
            <a:r>
              <a:rPr lang="en-US" dirty="0" smtClean="0"/>
              <a:t>Take extra care when you come indoors with wet shoes or boots</a:t>
            </a:r>
          </a:p>
          <a:p>
            <a:r>
              <a:rPr lang="en-US" dirty="0" smtClean="0"/>
              <a:t>Slow down and take small careful steps if the surface is uneven, cluttered, slippery or at an angle. </a:t>
            </a:r>
          </a:p>
          <a:p>
            <a:r>
              <a:rPr lang="en-US" dirty="0" smtClean="0"/>
              <a:t>Wear stable shoes with non-slip soles</a:t>
            </a:r>
          </a:p>
          <a:p>
            <a:r>
              <a:rPr lang="en-US" dirty="0" smtClean="0"/>
              <a:t>Hold onto railings or other stable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0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13" y="146385"/>
            <a:ext cx="8596668" cy="834189"/>
          </a:xfrm>
        </p:spPr>
        <p:txBody>
          <a:bodyPr/>
          <a:lstStyle/>
          <a:p>
            <a:pPr algn="ctr"/>
            <a:r>
              <a:rPr lang="en-US" dirty="0" smtClean="0"/>
              <a:t>Mounting/Dismounting Equipment Safely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285692" cy="3880773"/>
          </a:xfrm>
        </p:spPr>
        <p:txBody>
          <a:bodyPr/>
          <a:lstStyle/>
          <a:p>
            <a:r>
              <a:rPr lang="en-US" dirty="0" smtClean="0"/>
              <a:t>Clean footwear of mud, snow, ice, grease, or any other contamination</a:t>
            </a:r>
          </a:p>
          <a:p>
            <a:r>
              <a:rPr lang="en-US" dirty="0" smtClean="0"/>
              <a:t>Make sure running board, tread, step, foothold, and platform of equipment are also clean and dry of any contamination</a:t>
            </a:r>
          </a:p>
          <a:p>
            <a:r>
              <a:rPr lang="en-US" dirty="0" smtClean="0"/>
              <a:t>Always face equipment when mounting or dismounting </a:t>
            </a:r>
          </a:p>
          <a:p>
            <a:r>
              <a:rPr lang="en-US" dirty="0" smtClean="0"/>
              <a:t>Maintain three-point contact at all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952" y="1107778"/>
            <a:ext cx="6168818" cy="37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Falling Properly</a:t>
            </a:r>
            <a:br>
              <a:rPr lang="en-US" dirty="0" smtClean="0"/>
            </a:br>
            <a:r>
              <a:rPr lang="en-US" sz="1800" dirty="0" smtClean="0"/>
              <a:t>If you do fall, you can reduce the chance of serious injury if you: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144571" cy="3880773"/>
          </a:xfrm>
        </p:spPr>
        <p:txBody>
          <a:bodyPr/>
          <a:lstStyle/>
          <a:p>
            <a:r>
              <a:rPr lang="en-US" dirty="0" smtClean="0"/>
              <a:t>Roll with the fall; don’t reach out. Let your body crumple and roll</a:t>
            </a:r>
          </a:p>
          <a:p>
            <a:r>
              <a:rPr lang="en-US" dirty="0" smtClean="0"/>
              <a:t>Bend your elbows and knees and use your legs and arms to absorb the fall</a:t>
            </a:r>
          </a:p>
          <a:p>
            <a:r>
              <a:rPr lang="en-US" dirty="0" smtClean="0"/>
              <a:t>Get medical attention after a fall to treat anything torn, sprained, or broken.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5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if you come across a potential hazard?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the Facilities Help Desk (253) 879-3713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ntact Us Help Desk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67" y="1489279"/>
            <a:ext cx="2486296" cy="33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3887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National Floor Safety Institute </a:t>
            </a:r>
            <a:endParaRPr lang="en-US" dirty="0" smtClean="0"/>
          </a:p>
          <a:p>
            <a:r>
              <a:rPr lang="en-US" dirty="0" smtClean="0"/>
              <a:t>OSHA </a:t>
            </a:r>
          </a:p>
          <a:p>
            <a:r>
              <a:rPr lang="en-US" dirty="0" smtClean="0">
                <a:hlinkClick r:id="rId3"/>
              </a:rPr>
              <a:t>NSC- Make fall safety a top priority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L&amp;I Training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7636" y="4349416"/>
            <a:ext cx="806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have completed this training reach out to your supervisor, </a:t>
            </a:r>
            <a:r>
              <a:rPr lang="en-US" dirty="0" smtClean="0">
                <a:hlinkClick r:id="rId5"/>
              </a:rPr>
              <a:t>znavarrete@pugetsound.edu</a:t>
            </a:r>
            <a:r>
              <a:rPr lang="en-US" dirty="0" smtClean="0"/>
              <a:t> or </a:t>
            </a:r>
            <a:r>
              <a:rPr lang="en-US" dirty="0" smtClean="0">
                <a:hlinkClick r:id="rId6"/>
              </a:rPr>
              <a:t>mattjohnson@pugetsound.edu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Slips, Trips, and Falls are Costly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60589"/>
            <a:ext cx="9274002" cy="3880773"/>
          </a:xfrm>
        </p:spPr>
        <p:txBody>
          <a:bodyPr/>
          <a:lstStyle/>
          <a:p>
            <a:r>
              <a:rPr lang="en-US" dirty="0" smtClean="0"/>
              <a:t>Slips and trips can happen in any part of the workplace, inside or outdoors</a:t>
            </a:r>
          </a:p>
          <a:p>
            <a:r>
              <a:rPr lang="en-US" dirty="0" smtClean="0"/>
              <a:t>Slips and trips often result in falls and more serious outcomes, including disabling injuries and even death. The costs to both worker and employer can be great: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962" y="3569218"/>
            <a:ext cx="4195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 Worker: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lost wages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temporary or permanent disability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reduced quality of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depression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4488" y="3569218"/>
            <a:ext cx="4565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 Employer: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in productivity and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industrial insurance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Costs associated with training replacement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18" y="3471111"/>
            <a:ext cx="1581511" cy="30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2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Slips, Trips and Fall Incidents Occur Frequently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6684"/>
            <a:ext cx="8316271" cy="3880773"/>
          </a:xfrm>
        </p:spPr>
        <p:txBody>
          <a:bodyPr/>
          <a:lstStyle/>
          <a:p>
            <a:r>
              <a:rPr lang="en-US" dirty="0" smtClean="0"/>
              <a:t>According to the U.S. Department of Labor, slips, trips, and falls make up the majority of general industry accidents. </a:t>
            </a:r>
          </a:p>
          <a:p>
            <a:pPr lvl="1"/>
            <a:r>
              <a:rPr lang="en-US" dirty="0" smtClean="0"/>
              <a:t>15% of all accidental deaths (≈12,00/year), second leading cause behind motor vehicles </a:t>
            </a:r>
          </a:p>
          <a:p>
            <a:pPr lvl="1"/>
            <a:r>
              <a:rPr lang="en-US" dirty="0" smtClean="0"/>
              <a:t>One of the most frequent types of reports of reported injuries- about 25% of reported claims per fiscal year</a:t>
            </a:r>
          </a:p>
          <a:p>
            <a:pPr lvl="1"/>
            <a:r>
              <a:rPr lang="en-US" dirty="0" smtClean="0"/>
              <a:t>Over 17% of all disabling work injuries are the result of falls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416" y="1699382"/>
            <a:ext cx="3523247" cy="43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9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Injuries from Slips, Trips, and Falls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632" y="2129589"/>
            <a:ext cx="2917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Common Types of Injuries: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Sprains, strains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Bruises, contusions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Abrasions, cuts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97152" y="2057400"/>
            <a:ext cx="3591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Commonly affected body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Knee, ankle, foot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Wrist, elbow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98" y="1552074"/>
            <a:ext cx="2495428" cy="45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02489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442" y="1840832"/>
            <a:ext cx="29236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Slip</a:t>
            </a:r>
          </a:p>
          <a:p>
            <a:r>
              <a:rPr lang="en-US" sz="1600" dirty="0" smtClean="0"/>
              <a:t>When there is too little friction or traction between your feet (footwear) and the walking or working surface, and you lose your balance…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7041" y="4271211"/>
            <a:ext cx="2592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</a:t>
            </a:r>
          </a:p>
          <a:p>
            <a:r>
              <a:rPr lang="en-US" sz="1600" dirty="0" smtClean="0"/>
              <a:t>When your foot (or lower leg) hits an object and your upper body continues moving, throwing you off balance.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99" y="806346"/>
            <a:ext cx="2438150" cy="4679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598" y="2887272"/>
            <a:ext cx="23762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Fall</a:t>
            </a:r>
            <a:endParaRPr lang="en-US" sz="2000" b="1" dirty="0" smtClean="0"/>
          </a:p>
          <a:p>
            <a:r>
              <a:rPr lang="en-US" dirty="0" smtClean="0"/>
              <a:t>Occurs when you are too far off your center of balance.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89" y="1299641"/>
            <a:ext cx="2885825" cy="954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2377">
            <a:off x="9417716" y="4885702"/>
            <a:ext cx="1969670" cy="865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7942" y="5684921"/>
            <a:ext cx="446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your step down unexpectedly to a lower surface (misstep) &amp; lose your balance, e.g., stepping off a curb.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1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81" y="86226"/>
            <a:ext cx="3455514" cy="15260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Definitions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Two types of falls: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2742" y="1552073"/>
            <a:ext cx="2658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Fall-at-the –same-level:</a:t>
            </a:r>
          </a:p>
          <a:p>
            <a:endParaRPr lang="en-US" dirty="0"/>
          </a:p>
          <a:p>
            <a:r>
              <a:rPr lang="en-US" dirty="0" smtClean="0"/>
              <a:t>When you fall to the surface you are walking or standing on, or fall into or against objects at or above the surface.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3" y="3986462"/>
            <a:ext cx="2166938" cy="1547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533" y="5805237"/>
            <a:ext cx="235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Slip-resistant strips on steps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93795" y="3356811"/>
            <a:ext cx="200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 or stairs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Loading dock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Truck bed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4295" y="1485900"/>
            <a:ext cx="3068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Fall-to-lower-level:</a:t>
            </a:r>
          </a:p>
          <a:p>
            <a:endParaRPr lang="en-US" dirty="0"/>
          </a:p>
          <a:p>
            <a:r>
              <a:rPr lang="en-US" dirty="0" smtClean="0"/>
              <a:t>When you fall to a level below the one which you are walking, working, or standing.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883" y="3343011"/>
            <a:ext cx="1626706" cy="1781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4116" y="5466682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Skid-resistant coating on ramp. Note highlighted edges for better visibility to prevent walking off ramp and falling.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2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042" y="230606"/>
            <a:ext cx="8971993" cy="1207168"/>
          </a:xfrm>
        </p:spPr>
        <p:txBody>
          <a:bodyPr/>
          <a:lstStyle/>
          <a:p>
            <a:pPr algn="ctr"/>
            <a:r>
              <a:rPr lang="en-US" dirty="0" smtClean="0"/>
              <a:t>Causes of Slips</a:t>
            </a:r>
            <a:br>
              <a:rPr lang="en-US" dirty="0" smtClean="0"/>
            </a:br>
            <a:r>
              <a:rPr lang="en-US" sz="2800" dirty="0" smtClean="0"/>
              <a:t>Some common causes of slips include the following: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310" y="1732547"/>
            <a:ext cx="344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“wet” contamination/spills on smooth floors or surfaces: water, fluids, mud, grease, oil, or food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" y="3128210"/>
            <a:ext cx="3300659" cy="2989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0289" y="1732547"/>
            <a:ext cx="3266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“dry” contamination making surfaces slippery: dusts, powders, granules, wood, lint, or plastic wrapping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529" y="3043989"/>
            <a:ext cx="2631891" cy="33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120" y="356937"/>
            <a:ext cx="3005549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Causes of Slips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26" y="1474789"/>
            <a:ext cx="3456734" cy="3880773"/>
          </a:xfrm>
        </p:spPr>
        <p:txBody>
          <a:bodyPr/>
          <a:lstStyle/>
          <a:p>
            <a:r>
              <a:rPr lang="en-US" dirty="0" smtClean="0"/>
              <a:t>Highly polished floors, such as marble, terrazzo, or ceramic tile (can be extremely slippery even when dry)</a:t>
            </a:r>
          </a:p>
          <a:p>
            <a:r>
              <a:rPr lang="en-US" dirty="0" smtClean="0"/>
              <a:t>Freshly waxed surfaces</a:t>
            </a:r>
          </a:p>
          <a:p>
            <a:r>
              <a:rPr lang="en-US" dirty="0" smtClean="0"/>
              <a:t>Transitioning from one floor type to another (carpet to smooth surface flooring)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5" y="1165520"/>
            <a:ext cx="5190329" cy="4499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6437" y="5859378"/>
            <a:ext cx="671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from one type of flooring to another with less traction may cause a slip if one does not adjust for the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247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1589</Words>
  <Application>Microsoft Office PowerPoint</Application>
  <PresentationFormat>Widescreen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Slips, Trips and Falls</vt:lpstr>
      <vt:lpstr>What this presentation covers </vt:lpstr>
      <vt:lpstr>Slips, Trips, and Falls are Costly </vt:lpstr>
      <vt:lpstr>Slips, Trips and Fall Incidents Occur Frequently </vt:lpstr>
      <vt:lpstr>Injuries from Slips, Trips, and Falls</vt:lpstr>
      <vt:lpstr>Definitions</vt:lpstr>
      <vt:lpstr>Definitions  Two types of falls:</vt:lpstr>
      <vt:lpstr>Causes of Slips Some common causes of slips include the following:</vt:lpstr>
      <vt:lpstr>Causes of Slips </vt:lpstr>
      <vt:lpstr>Causes of Slips</vt:lpstr>
      <vt:lpstr>Causes of Slips</vt:lpstr>
      <vt:lpstr>Causes of Slips</vt:lpstr>
      <vt:lpstr>Causes of Slips</vt:lpstr>
      <vt:lpstr>Human factors increasing the risk of slips and trips  </vt:lpstr>
      <vt:lpstr>Human factors increasing the risk of slips and trips</vt:lpstr>
      <vt:lpstr>Human factors increasing the risk of slips and trips</vt:lpstr>
      <vt:lpstr>Ways to Prevent slips, trips, and falls</vt:lpstr>
      <vt:lpstr>Ways to Prevent slips, trips, and falls</vt:lpstr>
      <vt:lpstr>Ways to Prevent slips, trips, and falls</vt:lpstr>
      <vt:lpstr>Ways to Prevent slips, trips, and falls</vt:lpstr>
      <vt:lpstr>Ways to Prevent slips, trips, and falls</vt:lpstr>
      <vt:lpstr>Maintaining Work Areas: Housekeeping </vt:lpstr>
      <vt:lpstr>Safe Walking Practices </vt:lpstr>
      <vt:lpstr>Mounting/Dismounting Equipment Safely </vt:lpstr>
      <vt:lpstr>Falling Properly If you do fall, you can reduce the chance of serious injury if you:</vt:lpstr>
      <vt:lpstr>What if you come across a potential hazard?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Slips, Trips and Falls</dc:title>
  <dc:creator>Zulie J Navarrete</dc:creator>
  <cp:lastModifiedBy>Zulie J Navarrete</cp:lastModifiedBy>
  <cp:revision>24</cp:revision>
  <dcterms:created xsi:type="dcterms:W3CDTF">2022-08-02T17:13:17Z</dcterms:created>
  <dcterms:modified xsi:type="dcterms:W3CDTF">2022-08-02T22:12:25Z</dcterms:modified>
</cp:coreProperties>
</file>