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7" r:id="rId2"/>
    <p:sldId id="259" r:id="rId3"/>
    <p:sldId id="264" r:id="rId4"/>
    <p:sldId id="265" r:id="rId5"/>
    <p:sldId id="266" r:id="rId6"/>
    <p:sldId id="267" r:id="rId7"/>
    <p:sldId id="268" r:id="rId8"/>
    <p:sldId id="269" r:id="rId9"/>
    <p:sldId id="261" r:id="rId10"/>
    <p:sldId id="258" r:id="rId11"/>
    <p:sldId id="262" r:id="rId12"/>
    <p:sldId id="286" r:id="rId13"/>
    <p:sldId id="285" r:id="rId14"/>
    <p:sldId id="274" r:id="rId15"/>
    <p:sldId id="276" r:id="rId16"/>
    <p:sldId id="277" r:id="rId17"/>
    <p:sldId id="270" r:id="rId18"/>
    <p:sldId id="273" r:id="rId19"/>
    <p:sldId id="271" r:id="rId20"/>
    <p:sldId id="282" r:id="rId21"/>
    <p:sldId id="283" r:id="rId22"/>
    <p:sldId id="284" r:id="rId23"/>
    <p:sldId id="272" r:id="rId24"/>
    <p:sldId id="280" r:id="rId25"/>
    <p:sldId id="287" r:id="rId26"/>
    <p:sldId id="288" r:id="rId27"/>
    <p:sldId id="289" r:id="rId28"/>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M Juliani" initials="JMJ" lastIdx="2" clrIdx="0">
    <p:extLst>
      <p:ext uri="{19B8F6BF-5375-455C-9EA6-DF929625EA0E}">
        <p15:presenceInfo xmlns:p15="http://schemas.microsoft.com/office/powerpoint/2012/main" userId="S-1-5-21-113936554-849131609-2399885837-2083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2" autoAdjust="0"/>
  </p:normalViewPr>
  <p:slideViewPr>
    <p:cSldViewPr snapToGrid="0" snapToObjects="1">
      <p:cViewPr varScale="1">
        <p:scale>
          <a:sx n="117" d="100"/>
          <a:sy n="117" d="100"/>
        </p:scale>
        <p:origin x="224" y="72"/>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9" d="100"/>
          <a:sy n="59" d="100"/>
        </p:scale>
        <p:origin x="1776"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134" y="1"/>
            <a:ext cx="3038648" cy="466725"/>
          </a:xfrm>
          <a:prstGeom prst="rect">
            <a:avLst/>
          </a:prstGeom>
        </p:spPr>
        <p:txBody>
          <a:bodyPr vert="horz" lIns="91440" tIns="45720" rIns="91440" bIns="45720" rtlCol="0"/>
          <a:lstStyle>
            <a:lvl1pPr algn="r">
              <a:defRPr sz="1200"/>
            </a:lvl1pPr>
          </a:lstStyle>
          <a:p>
            <a:fld id="{E5489A07-C58A-4B75-A945-35A2BDD5FC9C}" type="datetimeFigureOut">
              <a:rPr lang="en-US" smtClean="0"/>
              <a:t>5/7/2021</a:t>
            </a:fld>
            <a:endParaRPr lang="en-US"/>
          </a:p>
        </p:txBody>
      </p:sp>
      <p:sp>
        <p:nvSpPr>
          <p:cNvPr id="4" name="Slide Image Placeholder 3"/>
          <p:cNvSpPr>
            <a:spLocks noGrp="1" noRot="1" noChangeAspect="1"/>
          </p:cNvSpPr>
          <p:nvPr>
            <p:ph type="sldImg" idx="2"/>
          </p:nvPr>
        </p:nvSpPr>
        <p:spPr>
          <a:xfrm>
            <a:off x="717550" y="1162050"/>
            <a:ext cx="5576888"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848" y="4473576"/>
            <a:ext cx="560832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134" y="8829676"/>
            <a:ext cx="3038648" cy="466725"/>
          </a:xfrm>
          <a:prstGeom prst="rect">
            <a:avLst/>
          </a:prstGeom>
        </p:spPr>
        <p:txBody>
          <a:bodyPr vert="horz" lIns="91440" tIns="45720" rIns="91440" bIns="45720" rtlCol="0" anchor="b"/>
          <a:lstStyle>
            <a:lvl1pPr algn="r">
              <a:defRPr sz="1200"/>
            </a:lvl1pPr>
          </a:lstStyle>
          <a:p>
            <a:fld id="{FC67A31B-4C0C-4A87-AAFA-7B8BBA3B20FE}" type="slidenum">
              <a:rPr lang="en-US" smtClean="0"/>
              <a:t>‹#›</a:t>
            </a:fld>
            <a:endParaRPr lang="en-US"/>
          </a:p>
        </p:txBody>
      </p:sp>
    </p:spTree>
    <p:extLst>
      <p:ext uri="{BB962C8B-B14F-4D97-AF65-F5344CB8AC3E}">
        <p14:creationId xmlns:p14="http://schemas.microsoft.com/office/powerpoint/2010/main" val="199786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have been added to some of the slides to aid</a:t>
            </a:r>
            <a:r>
              <a:rPr lang="en-US" baseline="0" dirty="0" smtClean="0"/>
              <a:t> with clarification of key points (Angela M)</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1</a:t>
            </a:fld>
            <a:endParaRPr lang="en-US"/>
          </a:p>
        </p:txBody>
      </p:sp>
    </p:spTree>
    <p:extLst>
      <p:ext uri="{BB962C8B-B14F-4D97-AF65-F5344CB8AC3E}">
        <p14:creationId xmlns:p14="http://schemas.microsoft.com/office/powerpoint/2010/main" val="3813685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a:t>
            </a:r>
            <a:r>
              <a:rPr lang="en-US" baseline="0" dirty="0" smtClean="0"/>
              <a:t> Analyst takes to AVP for approval to post to next year’s budget.</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23</a:t>
            </a:fld>
            <a:endParaRPr lang="en-US"/>
          </a:p>
        </p:txBody>
      </p:sp>
    </p:spTree>
    <p:extLst>
      <p:ext uri="{BB962C8B-B14F-4D97-AF65-F5344CB8AC3E}">
        <p14:creationId xmlns:p14="http://schemas.microsoft.com/office/powerpoint/2010/main" val="652690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67A31B-4C0C-4A87-AAFA-7B8BBA3B20FE}" type="slidenum">
              <a:rPr lang="en-US" smtClean="0"/>
              <a:t>24</a:t>
            </a:fld>
            <a:endParaRPr lang="en-US"/>
          </a:p>
        </p:txBody>
      </p:sp>
    </p:spTree>
    <p:extLst>
      <p:ext uri="{BB962C8B-B14F-4D97-AF65-F5344CB8AC3E}">
        <p14:creationId xmlns:p14="http://schemas.microsoft.com/office/powerpoint/2010/main" val="3216730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Must</a:t>
            </a:r>
            <a:r>
              <a:rPr lang="en-US" baseline="0" dirty="0" smtClean="0"/>
              <a:t> send email to finance to gain access for new requestor/</a:t>
            </a:r>
            <a:r>
              <a:rPr lang="en-US" baseline="0" dirty="0" err="1" smtClean="0"/>
              <a:t>requisitioner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26</a:t>
            </a:fld>
            <a:endParaRPr lang="en-US"/>
          </a:p>
        </p:txBody>
      </p:sp>
    </p:spTree>
    <p:extLst>
      <p:ext uri="{BB962C8B-B14F-4D97-AF65-F5344CB8AC3E}">
        <p14:creationId xmlns:p14="http://schemas.microsoft.com/office/powerpoint/2010/main" val="311781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Pcard-related</a:t>
            </a:r>
            <a:r>
              <a:rPr lang="en-US" baseline="0" dirty="0" smtClean="0"/>
              <a:t> dates dictated by Wells Fargo</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3</a:t>
            </a:fld>
            <a:endParaRPr lang="en-US"/>
          </a:p>
        </p:txBody>
      </p:sp>
    </p:spTree>
    <p:extLst>
      <p:ext uri="{BB962C8B-B14F-4D97-AF65-F5344CB8AC3E}">
        <p14:creationId xmlns:p14="http://schemas.microsoft.com/office/powerpoint/2010/main" val="1024860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PeopleSoft</a:t>
            </a:r>
            <a:r>
              <a:rPr lang="en-US" baseline="0" dirty="0" smtClean="0"/>
              <a:t> requires receipts to be applied to advances before June 30 in order to post expenses to FY that is ending. AP staff needs time to review, enter, apply, and post these receipts before July starts.</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4</a:t>
            </a:fld>
            <a:endParaRPr lang="en-US"/>
          </a:p>
        </p:txBody>
      </p:sp>
    </p:spTree>
    <p:extLst>
      <p:ext uri="{BB962C8B-B14F-4D97-AF65-F5344CB8AC3E}">
        <p14:creationId xmlns:p14="http://schemas.microsoft.com/office/powerpoint/2010/main" val="3236377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5</a:t>
            </a:fld>
            <a:endParaRPr lang="en-US"/>
          </a:p>
        </p:txBody>
      </p:sp>
    </p:spTree>
    <p:extLst>
      <p:ext uri="{BB962C8B-B14F-4D97-AF65-F5344CB8AC3E}">
        <p14:creationId xmlns:p14="http://schemas.microsoft.com/office/powerpoint/2010/main" val="26587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June</a:t>
            </a:r>
            <a:r>
              <a:rPr lang="en-US" baseline="0" dirty="0" smtClean="0"/>
              <a:t> deposits are due June 30 – we give an extra day grace period for final submissions</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6</a:t>
            </a:fld>
            <a:endParaRPr lang="en-US"/>
          </a:p>
        </p:txBody>
      </p:sp>
    </p:spTree>
    <p:extLst>
      <p:ext uri="{BB962C8B-B14F-4D97-AF65-F5344CB8AC3E}">
        <p14:creationId xmlns:p14="http://schemas.microsoft.com/office/powerpoint/2010/main" val="135860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8</a:t>
            </a:fld>
            <a:endParaRPr lang="en-US"/>
          </a:p>
        </p:txBody>
      </p:sp>
    </p:spTree>
    <p:extLst>
      <p:ext uri="{BB962C8B-B14F-4D97-AF65-F5344CB8AC3E}">
        <p14:creationId xmlns:p14="http://schemas.microsoft.com/office/powerpoint/2010/main" val="4273499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2-way = Invoice to Purchase Order (if Receiver is not required) ; 3-way = Invoice to Receiver to Purchase Order</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14</a:t>
            </a:fld>
            <a:endParaRPr lang="en-US"/>
          </a:p>
        </p:txBody>
      </p:sp>
    </p:spTree>
    <p:extLst>
      <p:ext uri="{BB962C8B-B14F-4D97-AF65-F5344CB8AC3E}">
        <p14:creationId xmlns:p14="http://schemas.microsoft.com/office/powerpoint/2010/main" val="100608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Cutoff date – Couple</a:t>
            </a:r>
            <a:r>
              <a:rPr lang="en-US" baseline="0" dirty="0" smtClean="0"/>
              <a:t> of days before June 30 because credit card purchase needs time to post into CCER system (can take 2 to 3 days). June transactions on July statement must be submitted on Accrual Form for FY20. Continual </a:t>
            </a:r>
            <a:r>
              <a:rPr lang="en-US" baseline="0" dirty="0" err="1" smtClean="0"/>
              <a:t>reclasses</a:t>
            </a:r>
            <a:r>
              <a:rPr lang="en-US" baseline="0" dirty="0" smtClean="0"/>
              <a:t> should consider either adding that speedchart to pcard for cardholder OR do not use pcard for that purchase so that reimbursement request can be routed to appropriate approver.</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18</a:t>
            </a:fld>
            <a:endParaRPr lang="en-US"/>
          </a:p>
        </p:txBody>
      </p:sp>
    </p:spTree>
    <p:extLst>
      <p:ext uri="{BB962C8B-B14F-4D97-AF65-F5344CB8AC3E}">
        <p14:creationId xmlns:p14="http://schemas.microsoft.com/office/powerpoint/2010/main" val="3888495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pcard</a:t>
            </a:r>
            <a:r>
              <a:rPr lang="en-US" baseline="0" dirty="0" smtClean="0"/>
              <a:t>-related dates dictated by Wells Fargo (except posting date for June transactions).</a:t>
            </a:r>
            <a:endParaRPr lang="en-US" dirty="0"/>
          </a:p>
        </p:txBody>
      </p:sp>
      <p:sp>
        <p:nvSpPr>
          <p:cNvPr id="4" name="Slide Number Placeholder 3"/>
          <p:cNvSpPr>
            <a:spLocks noGrp="1"/>
          </p:cNvSpPr>
          <p:nvPr>
            <p:ph type="sldNum" sz="quarter" idx="10"/>
          </p:nvPr>
        </p:nvSpPr>
        <p:spPr/>
        <p:txBody>
          <a:bodyPr/>
          <a:lstStyle/>
          <a:p>
            <a:fld id="{FC67A31B-4C0C-4A87-AAFA-7B8BBA3B20FE}" type="slidenum">
              <a:rPr lang="en-US" smtClean="0"/>
              <a:t>19</a:t>
            </a:fld>
            <a:endParaRPr lang="en-US"/>
          </a:p>
        </p:txBody>
      </p:sp>
    </p:spTree>
    <p:extLst>
      <p:ext uri="{BB962C8B-B14F-4D97-AF65-F5344CB8AC3E}">
        <p14:creationId xmlns:p14="http://schemas.microsoft.com/office/powerpoint/2010/main" val="3559779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Layout">
    <p:bg>
      <p:bgRef idx="1001">
        <a:schemeClr val="bg2"/>
      </p:bgRef>
    </p:bg>
    <p:spTree>
      <p:nvGrpSpPr>
        <p:cNvPr id="1" name=""/>
        <p:cNvGrpSpPr/>
        <p:nvPr/>
      </p:nvGrpSpPr>
      <p:grpSpPr>
        <a:xfrm>
          <a:off x="0" y="0"/>
          <a:ext cx="0" cy="0"/>
          <a:chOff x="0" y="0"/>
          <a:chExt cx="0" cy="0"/>
        </a:xfrm>
      </p:grpSpPr>
      <p:pic>
        <p:nvPicPr>
          <p:cNvPr id="6" name="Picture 5"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34444" y="1403498"/>
            <a:ext cx="2282743" cy="2103974"/>
          </a:xfrm>
          <a:prstGeom prst="rect">
            <a:avLst/>
          </a:prstGeom>
        </p:spPr>
      </p:pic>
    </p:spTree>
    <p:extLst>
      <p:ext uri="{BB962C8B-B14F-4D97-AF65-F5344CB8AC3E}">
        <p14:creationId xmlns:p14="http://schemas.microsoft.com/office/powerpoint/2010/main" val="19186001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7">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6" name="Picture Placeholder 2"/>
          <p:cNvSpPr>
            <a:spLocks noGrp="1"/>
          </p:cNvSpPr>
          <p:nvPr>
            <p:ph type="pic" idx="1"/>
          </p:nvPr>
        </p:nvSpPr>
        <p:spPr>
          <a:xfrm>
            <a:off x="0" y="1149120"/>
            <a:ext cx="6885809" cy="39943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
        <p:nvSpPr>
          <p:cNvPr id="11" name="Text Placeholder 2"/>
          <p:cNvSpPr>
            <a:spLocks noGrp="1"/>
          </p:cNvSpPr>
          <p:nvPr>
            <p:ph type="body" idx="10"/>
          </p:nvPr>
        </p:nvSpPr>
        <p:spPr>
          <a:xfrm>
            <a:off x="7093161" y="1619294"/>
            <a:ext cx="1869953" cy="3287711"/>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8873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8">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6" name="Picture Placeholder 2"/>
          <p:cNvSpPr>
            <a:spLocks noGrp="1"/>
          </p:cNvSpPr>
          <p:nvPr>
            <p:ph type="pic" idx="1"/>
          </p:nvPr>
        </p:nvSpPr>
        <p:spPr>
          <a:xfrm>
            <a:off x="0" y="1149120"/>
            <a:ext cx="9144000" cy="39943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84971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9">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8" name="Picture Placeholder 2"/>
          <p:cNvSpPr>
            <a:spLocks noGrp="1"/>
          </p:cNvSpPr>
          <p:nvPr>
            <p:ph type="pic" idx="1"/>
          </p:nvPr>
        </p:nvSpPr>
        <p:spPr>
          <a:xfrm>
            <a:off x="237019" y="1618088"/>
            <a:ext cx="4203766" cy="22785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Picture Placeholder 2"/>
          <p:cNvSpPr>
            <a:spLocks noGrp="1"/>
          </p:cNvSpPr>
          <p:nvPr>
            <p:ph type="pic" idx="10"/>
          </p:nvPr>
        </p:nvSpPr>
        <p:spPr>
          <a:xfrm>
            <a:off x="4699976" y="1618088"/>
            <a:ext cx="4198690" cy="22785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2" name="Text Placeholder 3"/>
          <p:cNvSpPr>
            <a:spLocks noGrp="1"/>
          </p:cNvSpPr>
          <p:nvPr>
            <p:ph type="body" sz="half" idx="13"/>
          </p:nvPr>
        </p:nvSpPr>
        <p:spPr>
          <a:xfrm>
            <a:off x="237019" y="4121280"/>
            <a:ext cx="4203765" cy="785725"/>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4"/>
          </p:nvPr>
        </p:nvSpPr>
        <p:spPr>
          <a:xfrm>
            <a:off x="4699976" y="4121280"/>
            <a:ext cx="4203765" cy="785725"/>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2868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10">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4" name="Picture Placeholder 2"/>
          <p:cNvSpPr>
            <a:spLocks noGrp="1"/>
          </p:cNvSpPr>
          <p:nvPr>
            <p:ph type="pic" idx="1"/>
          </p:nvPr>
        </p:nvSpPr>
        <p:spPr>
          <a:xfrm>
            <a:off x="237019" y="1618089"/>
            <a:ext cx="3794911" cy="32975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5" name="Text Placeholder 3"/>
          <p:cNvSpPr>
            <a:spLocks noGrp="1"/>
          </p:cNvSpPr>
          <p:nvPr>
            <p:ph type="body" sz="half" idx="2"/>
          </p:nvPr>
        </p:nvSpPr>
        <p:spPr>
          <a:xfrm>
            <a:off x="4236190" y="1618089"/>
            <a:ext cx="4662473" cy="329755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638201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10">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4" name="Picture Placeholder 2"/>
          <p:cNvSpPr>
            <a:spLocks noGrp="1"/>
          </p:cNvSpPr>
          <p:nvPr>
            <p:ph type="pic" idx="1"/>
          </p:nvPr>
        </p:nvSpPr>
        <p:spPr>
          <a:xfrm>
            <a:off x="5135227" y="1618089"/>
            <a:ext cx="3794911" cy="32975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5" name="Text Placeholder 3"/>
          <p:cNvSpPr>
            <a:spLocks noGrp="1"/>
          </p:cNvSpPr>
          <p:nvPr>
            <p:ph type="body" sz="half" idx="2"/>
          </p:nvPr>
        </p:nvSpPr>
        <p:spPr>
          <a:xfrm>
            <a:off x="237019" y="1618089"/>
            <a:ext cx="4662473" cy="329755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922282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12">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8" name="Picture Placeholder 2"/>
          <p:cNvSpPr>
            <a:spLocks noGrp="1"/>
          </p:cNvSpPr>
          <p:nvPr>
            <p:ph type="pic" idx="1"/>
          </p:nvPr>
        </p:nvSpPr>
        <p:spPr>
          <a:xfrm>
            <a:off x="237018" y="1618088"/>
            <a:ext cx="5663869" cy="32975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ext Placeholder 3"/>
          <p:cNvSpPr>
            <a:spLocks noGrp="1"/>
          </p:cNvSpPr>
          <p:nvPr>
            <p:ph type="body" sz="half" idx="14"/>
          </p:nvPr>
        </p:nvSpPr>
        <p:spPr>
          <a:xfrm>
            <a:off x="6160077" y="1618088"/>
            <a:ext cx="2743664" cy="329755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78456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13">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2" name="Text Placeholder 2"/>
          <p:cNvSpPr>
            <a:spLocks noGrp="1"/>
          </p:cNvSpPr>
          <p:nvPr>
            <p:ph type="body" idx="1"/>
          </p:nvPr>
        </p:nvSpPr>
        <p:spPr>
          <a:xfrm>
            <a:off x="237019" y="1619294"/>
            <a:ext cx="2735023" cy="3279072"/>
          </a:xfrm>
        </p:spPr>
        <p:txBody>
          <a:bodyPr anchor="t"/>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ext Placeholder 2"/>
          <p:cNvSpPr>
            <a:spLocks noGrp="1"/>
          </p:cNvSpPr>
          <p:nvPr>
            <p:ph type="body" idx="10"/>
          </p:nvPr>
        </p:nvSpPr>
        <p:spPr>
          <a:xfrm>
            <a:off x="6163642" y="1619294"/>
            <a:ext cx="2735023" cy="3279072"/>
          </a:xfrm>
        </p:spPr>
        <p:txBody>
          <a:bodyPr anchor="t"/>
          <a:lstStyle>
            <a:lvl1pPr marL="342900" indent="-342900">
              <a:buFont typeface="Arial"/>
              <a:buChar char="•"/>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Text Placeholder 2"/>
          <p:cNvSpPr>
            <a:spLocks noGrp="1"/>
          </p:cNvSpPr>
          <p:nvPr>
            <p:ph type="body" idx="11"/>
          </p:nvPr>
        </p:nvSpPr>
        <p:spPr>
          <a:xfrm>
            <a:off x="3205948" y="1619294"/>
            <a:ext cx="2735023" cy="3279072"/>
          </a:xfrm>
        </p:spPr>
        <p:txBody>
          <a:bodyPr anchor="t"/>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5"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636232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14">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1" name="Picture Placeholder 2"/>
          <p:cNvSpPr>
            <a:spLocks noGrp="1"/>
          </p:cNvSpPr>
          <p:nvPr>
            <p:ph type="pic" idx="1"/>
          </p:nvPr>
        </p:nvSpPr>
        <p:spPr>
          <a:xfrm>
            <a:off x="237020" y="1618088"/>
            <a:ext cx="2738084" cy="1365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5" name="Picture Placeholder 2"/>
          <p:cNvSpPr>
            <a:spLocks noGrp="1"/>
          </p:cNvSpPr>
          <p:nvPr>
            <p:ph type="pic" idx="10"/>
          </p:nvPr>
        </p:nvSpPr>
        <p:spPr>
          <a:xfrm>
            <a:off x="3204666" y="1618088"/>
            <a:ext cx="2738084" cy="1365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6" name="Picture Placeholder 2"/>
          <p:cNvSpPr>
            <a:spLocks noGrp="1"/>
          </p:cNvSpPr>
          <p:nvPr>
            <p:ph type="pic" idx="11"/>
          </p:nvPr>
        </p:nvSpPr>
        <p:spPr>
          <a:xfrm>
            <a:off x="6160581" y="1618088"/>
            <a:ext cx="2738084" cy="1365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7" name="Text Placeholder 3"/>
          <p:cNvSpPr>
            <a:spLocks noGrp="1"/>
          </p:cNvSpPr>
          <p:nvPr>
            <p:ph type="body" sz="half" idx="2"/>
          </p:nvPr>
        </p:nvSpPr>
        <p:spPr>
          <a:xfrm>
            <a:off x="6160581" y="3207707"/>
            <a:ext cx="2738084" cy="17079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12"/>
          </p:nvPr>
        </p:nvSpPr>
        <p:spPr>
          <a:xfrm>
            <a:off x="3204666" y="3207707"/>
            <a:ext cx="2738084" cy="17079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3"/>
          </p:nvPr>
        </p:nvSpPr>
        <p:spPr>
          <a:xfrm>
            <a:off x="237020" y="3206854"/>
            <a:ext cx="2738084" cy="17079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6073213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15">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2" name="Picture Placeholder 2"/>
          <p:cNvSpPr>
            <a:spLocks noGrp="1"/>
          </p:cNvSpPr>
          <p:nvPr>
            <p:ph type="pic" idx="1"/>
          </p:nvPr>
        </p:nvSpPr>
        <p:spPr>
          <a:xfrm>
            <a:off x="237020" y="1618088"/>
            <a:ext cx="2738084" cy="27364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3" name="Picture Placeholder 2"/>
          <p:cNvSpPr>
            <a:spLocks noGrp="1"/>
          </p:cNvSpPr>
          <p:nvPr>
            <p:ph type="pic" idx="10"/>
          </p:nvPr>
        </p:nvSpPr>
        <p:spPr>
          <a:xfrm>
            <a:off x="3204666" y="1618088"/>
            <a:ext cx="2738084" cy="27364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4" name="Picture Placeholder 2"/>
          <p:cNvSpPr>
            <a:spLocks noGrp="1"/>
          </p:cNvSpPr>
          <p:nvPr>
            <p:ph type="pic" idx="11"/>
          </p:nvPr>
        </p:nvSpPr>
        <p:spPr>
          <a:xfrm>
            <a:off x="6160581" y="1618088"/>
            <a:ext cx="2738084" cy="273647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20" name="Text Placeholder 3"/>
          <p:cNvSpPr>
            <a:spLocks noGrp="1"/>
          </p:cNvSpPr>
          <p:nvPr>
            <p:ph type="body" sz="half" idx="2"/>
          </p:nvPr>
        </p:nvSpPr>
        <p:spPr>
          <a:xfrm>
            <a:off x="6160581" y="4597333"/>
            <a:ext cx="2738084" cy="33558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2"/>
          </p:nvPr>
        </p:nvSpPr>
        <p:spPr>
          <a:xfrm>
            <a:off x="3204666" y="4597333"/>
            <a:ext cx="2738084" cy="33558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3"/>
          </p:nvPr>
        </p:nvSpPr>
        <p:spPr>
          <a:xfrm>
            <a:off x="237020" y="4596480"/>
            <a:ext cx="2738084" cy="33558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213881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16">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8"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04529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Layout Option 1">
    <p:spTree>
      <p:nvGrpSpPr>
        <p:cNvPr id="1" name=""/>
        <p:cNvGrpSpPr/>
        <p:nvPr/>
      </p:nvGrpSpPr>
      <p:grpSpPr>
        <a:xfrm>
          <a:off x="0" y="0"/>
          <a:ext cx="0" cy="0"/>
          <a:chOff x="0" y="0"/>
          <a:chExt cx="0" cy="0"/>
        </a:xfrm>
      </p:grpSpPr>
      <p:sp>
        <p:nvSpPr>
          <p:cNvPr id="2" name="Title 1"/>
          <p:cNvSpPr>
            <a:spLocks noGrp="1"/>
          </p:cNvSpPr>
          <p:nvPr>
            <p:ph type="title"/>
          </p:nvPr>
        </p:nvSpPr>
        <p:spPr>
          <a:xfrm>
            <a:off x="457200" y="3203745"/>
            <a:ext cx="8229600" cy="857250"/>
          </a:xfrm>
        </p:spPr>
        <p:txBody>
          <a:bodyPr/>
          <a:lstStyle/>
          <a:p>
            <a:r>
              <a:rPr lang="en-US" smtClean="0"/>
              <a:t>Click to edit Master title style</a:t>
            </a:r>
            <a:endParaRPr lang="en-US" dirty="0"/>
          </a:p>
        </p:txBody>
      </p:sp>
      <p:sp>
        <p:nvSpPr>
          <p:cNvPr id="6" name="Rectangle 5"/>
          <p:cNvSpPr/>
          <p:nvPr userDrawn="1"/>
        </p:nvSpPr>
        <p:spPr>
          <a:xfrm>
            <a:off x="3386152" y="2"/>
            <a:ext cx="2393028" cy="2393028"/>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4141" y="425096"/>
            <a:ext cx="1825831" cy="1682844"/>
          </a:xfrm>
          <a:prstGeom prst="rect">
            <a:avLst/>
          </a:prstGeom>
        </p:spPr>
      </p:pic>
    </p:spTree>
    <p:extLst>
      <p:ext uri="{BB962C8B-B14F-4D97-AF65-F5344CB8AC3E}">
        <p14:creationId xmlns:p14="http://schemas.microsoft.com/office/powerpoint/2010/main" val="308400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Layout Option 2">
    <p:spTree>
      <p:nvGrpSpPr>
        <p:cNvPr id="1" name=""/>
        <p:cNvGrpSpPr/>
        <p:nvPr/>
      </p:nvGrpSpPr>
      <p:grpSpPr>
        <a:xfrm>
          <a:off x="0" y="0"/>
          <a:ext cx="0" cy="0"/>
          <a:chOff x="0" y="0"/>
          <a:chExt cx="0" cy="0"/>
        </a:xfrm>
      </p:grpSpPr>
      <p:sp>
        <p:nvSpPr>
          <p:cNvPr id="2" name="Title 1"/>
          <p:cNvSpPr>
            <a:spLocks noGrp="1"/>
          </p:cNvSpPr>
          <p:nvPr>
            <p:ph type="title"/>
          </p:nvPr>
        </p:nvSpPr>
        <p:spPr>
          <a:xfrm>
            <a:off x="457200" y="2996409"/>
            <a:ext cx="8229600" cy="857250"/>
          </a:xfrm>
        </p:spPr>
        <p:txBody>
          <a:bodyPr/>
          <a:lstStyle/>
          <a:p>
            <a:r>
              <a:rPr lang="en-US" smtClean="0"/>
              <a:t>Click to edit Master title style</a:t>
            </a:r>
            <a:endParaRPr lang="en-US" dirty="0"/>
          </a:p>
        </p:txBody>
      </p:sp>
      <p:sp>
        <p:nvSpPr>
          <p:cNvPr id="6" name="Rectangle 5"/>
          <p:cNvSpPr/>
          <p:nvPr userDrawn="1"/>
        </p:nvSpPr>
        <p:spPr>
          <a:xfrm>
            <a:off x="3386152" y="2"/>
            <a:ext cx="2393028" cy="2393028"/>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4141" y="425096"/>
            <a:ext cx="1825831" cy="1682844"/>
          </a:xfrm>
          <a:prstGeom prst="rect">
            <a:avLst/>
          </a:prstGeom>
        </p:spPr>
      </p:pic>
      <p:sp>
        <p:nvSpPr>
          <p:cNvPr id="5" name="Subtitle 2"/>
          <p:cNvSpPr>
            <a:spLocks noGrp="1"/>
          </p:cNvSpPr>
          <p:nvPr>
            <p:ph type="subTitle" idx="1"/>
          </p:nvPr>
        </p:nvSpPr>
        <p:spPr>
          <a:xfrm>
            <a:off x="1371600" y="3856935"/>
            <a:ext cx="6400800" cy="5749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3570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1">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1" name="Text Placeholder 2"/>
          <p:cNvSpPr>
            <a:spLocks noGrp="1"/>
          </p:cNvSpPr>
          <p:nvPr>
            <p:ph type="body" idx="1"/>
          </p:nvPr>
        </p:nvSpPr>
        <p:spPr>
          <a:xfrm>
            <a:off x="228379" y="1619294"/>
            <a:ext cx="8734735" cy="3287711"/>
          </a:xfrm>
        </p:spPr>
        <p:txBody>
          <a:bodyPr anchor="t">
            <a:normAutofit/>
          </a:bodyPr>
          <a:lstStyle>
            <a:lvl1pPr marL="0" indent="0">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6758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2">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6" name="Content Placeholder 2"/>
          <p:cNvSpPr>
            <a:spLocks noGrp="1"/>
          </p:cNvSpPr>
          <p:nvPr>
            <p:ph sz="half" idx="1"/>
          </p:nvPr>
        </p:nvSpPr>
        <p:spPr>
          <a:xfrm>
            <a:off x="237020" y="1617481"/>
            <a:ext cx="4238324" cy="3263607"/>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mtClean="0"/>
              <a:t>Click to edit Master text styles</a:t>
            </a:r>
          </a:p>
        </p:txBody>
      </p:sp>
      <p:sp>
        <p:nvSpPr>
          <p:cNvPr id="8" name="Content Placeholder 2"/>
          <p:cNvSpPr>
            <a:spLocks noGrp="1"/>
          </p:cNvSpPr>
          <p:nvPr>
            <p:ph sz="half" idx="10"/>
          </p:nvPr>
        </p:nvSpPr>
        <p:spPr>
          <a:xfrm>
            <a:off x="4682697" y="1617481"/>
            <a:ext cx="4241888" cy="32636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93910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3">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6" name="Text Placeholder 2"/>
          <p:cNvSpPr>
            <a:spLocks noGrp="1"/>
          </p:cNvSpPr>
          <p:nvPr>
            <p:ph type="body" idx="1"/>
          </p:nvPr>
        </p:nvSpPr>
        <p:spPr>
          <a:xfrm>
            <a:off x="237019" y="1612873"/>
            <a:ext cx="4221045" cy="499765"/>
          </a:xfrm>
        </p:spPr>
        <p:txBody>
          <a:bodyPr anchor="b"/>
          <a:lstStyle>
            <a:lvl1pPr marL="0" indent="0">
              <a:buNone/>
              <a:defRPr sz="2400" b="0" i="0">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3"/>
          <p:cNvSpPr>
            <a:spLocks noGrp="1"/>
          </p:cNvSpPr>
          <p:nvPr>
            <p:ph sz="half" idx="2"/>
          </p:nvPr>
        </p:nvSpPr>
        <p:spPr>
          <a:xfrm>
            <a:off x="237019" y="2252636"/>
            <a:ext cx="4221045" cy="2654370"/>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mtClean="0"/>
              <a:t>Click to edit Master text styles</a:t>
            </a:r>
          </a:p>
        </p:txBody>
      </p:sp>
      <p:sp>
        <p:nvSpPr>
          <p:cNvPr id="12" name="Text Placeholder 4"/>
          <p:cNvSpPr>
            <a:spLocks noGrp="1"/>
          </p:cNvSpPr>
          <p:nvPr>
            <p:ph type="body" sz="quarter" idx="3"/>
          </p:nvPr>
        </p:nvSpPr>
        <p:spPr>
          <a:xfrm>
            <a:off x="4699976" y="1612873"/>
            <a:ext cx="4271778" cy="499765"/>
          </a:xfrm>
        </p:spPr>
        <p:txBody>
          <a:bodyPr anchor="b"/>
          <a:lstStyle>
            <a:lvl1pPr marL="0" indent="0">
              <a:buNone/>
              <a:defRPr sz="2400" b="0" i="0">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99976" y="2252636"/>
            <a:ext cx="4271778" cy="265437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5788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4">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4"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870567" y="1608821"/>
            <a:ext cx="5028097" cy="3298184"/>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mtClean="0"/>
              <a:t>Click to edit Master text styles</a:t>
            </a:r>
          </a:p>
        </p:txBody>
      </p:sp>
      <p:sp>
        <p:nvSpPr>
          <p:cNvPr id="15" name="Text Placeholder 3"/>
          <p:cNvSpPr>
            <a:spLocks noGrp="1"/>
          </p:cNvSpPr>
          <p:nvPr>
            <p:ph type="body" sz="half" idx="2"/>
          </p:nvPr>
        </p:nvSpPr>
        <p:spPr>
          <a:xfrm>
            <a:off x="237020" y="2367111"/>
            <a:ext cx="3365718" cy="2539894"/>
          </a:xfrm>
        </p:spPr>
        <p:txBody>
          <a:bodyPr/>
          <a:lstStyle>
            <a:lvl1pPr marL="285750" indent="-285750">
              <a:buFont typeface="Arial"/>
              <a:buChar char="•"/>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ext Placeholder 2"/>
          <p:cNvSpPr>
            <a:spLocks noGrp="1"/>
          </p:cNvSpPr>
          <p:nvPr>
            <p:ph type="body" idx="10"/>
          </p:nvPr>
        </p:nvSpPr>
        <p:spPr>
          <a:xfrm>
            <a:off x="237019" y="1612873"/>
            <a:ext cx="3365719" cy="499765"/>
          </a:xfrm>
        </p:spPr>
        <p:txBody>
          <a:bodyPr anchor="b"/>
          <a:lstStyle>
            <a:lvl1pPr marL="0" indent="0">
              <a:buNone/>
              <a:defRPr sz="2400" b="0" i="0">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148677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5">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4"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2073519" y="1608821"/>
            <a:ext cx="6825146" cy="3298184"/>
          </a:xfr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mtClean="0"/>
              <a:t>Click to edit Master text styles</a:t>
            </a:r>
          </a:p>
        </p:txBody>
      </p:sp>
      <p:sp>
        <p:nvSpPr>
          <p:cNvPr id="15" name="Text Placeholder 3"/>
          <p:cNvSpPr>
            <a:spLocks noGrp="1"/>
          </p:cNvSpPr>
          <p:nvPr>
            <p:ph type="body" sz="half" idx="2"/>
          </p:nvPr>
        </p:nvSpPr>
        <p:spPr>
          <a:xfrm>
            <a:off x="237020" y="3671615"/>
            <a:ext cx="1594588" cy="1235390"/>
          </a:xfrm>
        </p:spPr>
        <p:txBody>
          <a:bodyPr>
            <a:normAutofit/>
          </a:bodyPr>
          <a:lstStyle>
            <a:lvl1pPr marL="285750" indent="-285750">
              <a:buFont typeface="Arial"/>
              <a:buChar char="•"/>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0"/>
          </p:nvPr>
        </p:nvSpPr>
        <p:spPr>
          <a:xfrm>
            <a:off x="237019" y="1618088"/>
            <a:ext cx="1594589" cy="18289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1261242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6">
    <p:spTree>
      <p:nvGrpSpPr>
        <p:cNvPr id="1" name=""/>
        <p:cNvGrpSpPr/>
        <p:nvPr/>
      </p:nvGrpSpPr>
      <p:grpSpPr>
        <a:xfrm>
          <a:off x="0" y="0"/>
          <a:ext cx="0" cy="0"/>
          <a:chOff x="0" y="0"/>
          <a:chExt cx="0" cy="0"/>
        </a:xfrm>
      </p:grpSpPr>
      <p:sp>
        <p:nvSpPr>
          <p:cNvPr id="7" name="Rectangle 6"/>
          <p:cNvSpPr/>
          <p:nvPr userDrawn="1"/>
        </p:nvSpPr>
        <p:spPr>
          <a:xfrm>
            <a:off x="0" y="0"/>
            <a:ext cx="9144000" cy="1149120"/>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UPS_stacked_reverse_CS5.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8080" y="165923"/>
            <a:ext cx="876394" cy="807761"/>
          </a:xfrm>
          <a:prstGeom prst="rect">
            <a:avLst/>
          </a:prstGeom>
        </p:spPr>
      </p:pic>
      <p:sp>
        <p:nvSpPr>
          <p:cNvPr id="14" name="Title 1"/>
          <p:cNvSpPr>
            <a:spLocks noGrp="1"/>
          </p:cNvSpPr>
          <p:nvPr>
            <p:ph type="title"/>
          </p:nvPr>
        </p:nvSpPr>
        <p:spPr>
          <a:xfrm>
            <a:off x="116059" y="472616"/>
            <a:ext cx="6916624" cy="596097"/>
          </a:xfrm>
        </p:spPr>
        <p:txBody>
          <a:bodyPr>
            <a:normAutofit/>
          </a:bodyPr>
          <a:lstStyle>
            <a:lvl1pPr algn="l">
              <a:defRPr sz="3600">
                <a:solidFill>
                  <a:schemeClr val="bg2"/>
                </a:solidFill>
              </a:defRPr>
            </a:lvl1pPr>
          </a:lstStyle>
          <a:p>
            <a:r>
              <a:rPr lang="en-US" smtClean="0"/>
              <a:t>Click to edit Master title style</a:t>
            </a:r>
            <a:endParaRPr lang="en-US" dirty="0"/>
          </a:p>
        </p:txBody>
      </p:sp>
      <p:sp>
        <p:nvSpPr>
          <p:cNvPr id="15" name="Text Placeholder 3"/>
          <p:cNvSpPr>
            <a:spLocks noGrp="1"/>
          </p:cNvSpPr>
          <p:nvPr>
            <p:ph type="body" sz="half" idx="2"/>
          </p:nvPr>
        </p:nvSpPr>
        <p:spPr>
          <a:xfrm>
            <a:off x="7304077" y="3671615"/>
            <a:ext cx="1594588" cy="1235390"/>
          </a:xfrm>
        </p:spPr>
        <p:txBody>
          <a:bodyPr>
            <a:normAutofit/>
          </a:bodyPr>
          <a:lstStyle>
            <a:lvl1pPr marL="285750" indent="-285750">
              <a:buFont typeface="Arial"/>
              <a:buChar char="•"/>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0"/>
          </p:nvPr>
        </p:nvSpPr>
        <p:spPr>
          <a:xfrm>
            <a:off x="7304076" y="1618088"/>
            <a:ext cx="1594589" cy="18289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9" name="Content Placeholder 2"/>
          <p:cNvSpPr>
            <a:spLocks noGrp="1"/>
          </p:cNvSpPr>
          <p:nvPr>
            <p:ph sz="half" idx="1"/>
          </p:nvPr>
        </p:nvSpPr>
        <p:spPr>
          <a:xfrm>
            <a:off x="237020" y="1617481"/>
            <a:ext cx="5015894" cy="3263607"/>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mtClean="0"/>
              <a:t>Click to edit Master text styles</a:t>
            </a:r>
          </a:p>
        </p:txBody>
      </p:sp>
      <p:sp>
        <p:nvSpPr>
          <p:cNvPr id="12" name="Text Placeholder 3"/>
          <p:cNvSpPr>
            <a:spLocks noGrp="1"/>
          </p:cNvSpPr>
          <p:nvPr>
            <p:ph type="body" sz="half" idx="11"/>
          </p:nvPr>
        </p:nvSpPr>
        <p:spPr>
          <a:xfrm>
            <a:off x="5489935" y="3688367"/>
            <a:ext cx="1594588" cy="1235390"/>
          </a:xfrm>
        </p:spPr>
        <p:txBody>
          <a:bodyPr>
            <a:normAutofit/>
          </a:bodyPr>
          <a:lstStyle>
            <a:lvl1pPr marL="285750" indent="-285750">
              <a:buFont typeface="Arial"/>
              <a:buChar char="•"/>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2"/>
          <p:cNvSpPr>
            <a:spLocks noGrp="1"/>
          </p:cNvSpPr>
          <p:nvPr>
            <p:ph type="pic" idx="12"/>
          </p:nvPr>
        </p:nvSpPr>
        <p:spPr>
          <a:xfrm>
            <a:off x="5489934" y="1634840"/>
            <a:ext cx="1594589" cy="18289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extLst>
      <p:ext uri="{BB962C8B-B14F-4D97-AF65-F5344CB8AC3E}">
        <p14:creationId xmlns:p14="http://schemas.microsoft.com/office/powerpoint/2010/main" val="546210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EFCF385-FC28-7C4C-BECF-9C1B35865EC5}" type="datetimeFigureOut">
              <a:rPr lang="en-US" smtClean="0"/>
              <a:t>5/7/2021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6F6DAC-B817-4D46-8401-658050EE5FDA}" type="slidenum">
              <a:rPr lang="en-US" smtClean="0"/>
              <a:t>‹#›</a:t>
            </a:fld>
            <a:endParaRPr lang="en-US"/>
          </a:p>
        </p:txBody>
      </p:sp>
    </p:spTree>
    <p:extLst>
      <p:ext uri="{BB962C8B-B14F-4D97-AF65-F5344CB8AC3E}">
        <p14:creationId xmlns:p14="http://schemas.microsoft.com/office/powerpoint/2010/main" val="287871804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49" r:id="rId4"/>
    <p:sldLayoutId id="2147483663" r:id="rId5"/>
    <p:sldLayoutId id="2147483664" r:id="rId6"/>
    <p:sldLayoutId id="2147483678" r:id="rId7"/>
    <p:sldLayoutId id="2147483681" r:id="rId8"/>
    <p:sldLayoutId id="2147483682" r:id="rId9"/>
    <p:sldLayoutId id="2147483679" r:id="rId10"/>
    <p:sldLayoutId id="2147483669" r:id="rId11"/>
    <p:sldLayoutId id="2147483670" r:id="rId12"/>
    <p:sldLayoutId id="2147483671" r:id="rId13"/>
    <p:sldLayoutId id="2147483680" r:id="rId14"/>
    <p:sldLayoutId id="2147483672" r:id="rId15"/>
    <p:sldLayoutId id="2147483673" r:id="rId16"/>
    <p:sldLayoutId id="2147483674" r:id="rId17"/>
    <p:sldLayoutId id="2147483675" r:id="rId18"/>
    <p:sldLayoutId id="2147483677" r:id="rId19"/>
  </p:sldLayoutIdLst>
  <p:txStyles>
    <p:titleStyle>
      <a:lvl1pPr algn="ctr" defTabSz="457200" rtl="0" eaLnBrk="1" latinLnBrk="0" hangingPunct="1">
        <a:spcBef>
          <a:spcPct val="0"/>
        </a:spcBef>
        <a:buNone/>
        <a:defRPr sz="4400" b="0" i="0" kern="1200">
          <a:solidFill>
            <a:schemeClr val="tx1"/>
          </a:solidFill>
          <a:latin typeface="Times New Roman"/>
          <a:ea typeface="+mj-ea"/>
          <a:cs typeface="Times New Roman"/>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b="0" i="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b="0" i="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b="0" i="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procurement@pugetsound.edu"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finance@pugetsound.edu"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hyperlink" Target="mailto:finance@pugetsound.edu"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YEAR-END REVIEW</a:t>
            </a:r>
            <a:endParaRPr lang="en-US" dirty="0"/>
          </a:p>
        </p:txBody>
      </p:sp>
      <p:sp>
        <p:nvSpPr>
          <p:cNvPr id="4" name="Subtitle 3"/>
          <p:cNvSpPr>
            <a:spLocks noGrp="1"/>
          </p:cNvSpPr>
          <p:nvPr>
            <p:ph type="subTitle" idx="1"/>
          </p:nvPr>
        </p:nvSpPr>
        <p:spPr/>
        <p:txBody>
          <a:bodyPr>
            <a:normAutofit lnSpcReduction="10000"/>
          </a:bodyPr>
          <a:lstStyle/>
          <a:p>
            <a:r>
              <a:rPr lang="en-US" dirty="0" smtClean="0"/>
              <a:t> </a:t>
            </a:r>
          </a:p>
          <a:p>
            <a:endParaRPr lang="en-US" dirty="0"/>
          </a:p>
        </p:txBody>
      </p:sp>
    </p:spTree>
    <p:extLst>
      <p:ext uri="{BB962C8B-B14F-4D97-AF65-F5344CB8AC3E}">
        <p14:creationId xmlns:p14="http://schemas.microsoft.com/office/powerpoint/2010/main" val="3135593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423351"/>
            <a:ext cx="8734735" cy="3482478"/>
          </a:xfrm>
        </p:spPr>
        <p:txBody>
          <a:bodyPr/>
          <a:lstStyle/>
          <a:p>
            <a:pPr marL="457200" indent="-457200">
              <a:buFont typeface="Arial" panose="020B0604020202020204" pitchFamily="34" charset="0"/>
              <a:buChar char="•"/>
            </a:pPr>
            <a:r>
              <a:rPr lang="en-US" dirty="0" smtClean="0"/>
              <a:t>Have you received an invoice for expenses incurred?</a:t>
            </a:r>
          </a:p>
          <a:p>
            <a:pPr marL="914400" lvl="1" indent="-457200">
              <a:buFont typeface="Arial" panose="020B0604020202020204" pitchFamily="34" charset="0"/>
              <a:buChar char="•"/>
            </a:pPr>
            <a:r>
              <a:rPr lang="en-US" dirty="0" smtClean="0">
                <a:solidFill>
                  <a:schemeClr val="tx1"/>
                </a:solidFill>
              </a:rPr>
              <a:t>If you have received the goods/services and have started using them before June 30, and have not received an invoice – we need to “accrue” this expense. Call the vendor to receive an invoice. We accrue this expense by making an accounting entry to record the purchase in the correct budget year even though this invoice has not been paid. </a:t>
            </a:r>
          </a:p>
          <a:p>
            <a:pPr marL="914400" lvl="1" indent="-457200">
              <a:buFont typeface="Arial" panose="020B0604020202020204" pitchFamily="34" charset="0"/>
              <a:buChar char="•"/>
            </a:pPr>
            <a:r>
              <a:rPr lang="en-US" dirty="0" smtClean="0">
                <a:solidFill>
                  <a:schemeClr val="tx1"/>
                </a:solidFill>
              </a:rPr>
              <a:t>Review your contracts for services or other department purchase records to determine if you need to submit an accrual form for outstanding supplier invoices so we can do this accounting </a:t>
            </a:r>
            <a:r>
              <a:rPr lang="en-US" dirty="0">
                <a:solidFill>
                  <a:schemeClr val="tx1"/>
                </a:solidFill>
              </a:rPr>
              <a:t>entry. Submit accrual form to A/P. </a:t>
            </a:r>
          </a:p>
          <a:p>
            <a:pPr marL="914400" lvl="1" indent="-457200">
              <a:buFont typeface="Arial" panose="020B0604020202020204" pitchFamily="34" charset="0"/>
              <a:buChar char="•"/>
            </a:pPr>
            <a:endParaRPr lang="en-US" dirty="0">
              <a:solidFill>
                <a:schemeClr val="tx1"/>
              </a:solidFill>
            </a:endParaRPr>
          </a:p>
        </p:txBody>
      </p:sp>
      <p:sp>
        <p:nvSpPr>
          <p:cNvPr id="3" name="Title 2"/>
          <p:cNvSpPr>
            <a:spLocks noGrp="1"/>
          </p:cNvSpPr>
          <p:nvPr>
            <p:ph type="title"/>
          </p:nvPr>
        </p:nvSpPr>
        <p:spPr/>
        <p:txBody>
          <a:bodyPr>
            <a:normAutofit fontScale="90000"/>
          </a:bodyPr>
          <a:lstStyle/>
          <a:p>
            <a:r>
              <a:rPr lang="en-US" dirty="0" smtClean="0"/>
              <a:t>ACCRUALS</a:t>
            </a:r>
            <a:endParaRPr lang="en-US" dirty="0"/>
          </a:p>
        </p:txBody>
      </p:sp>
    </p:spTree>
    <p:extLst>
      <p:ext uri="{BB962C8B-B14F-4D97-AF65-F5344CB8AC3E}">
        <p14:creationId xmlns:p14="http://schemas.microsoft.com/office/powerpoint/2010/main" val="805947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6059" y="1456009"/>
            <a:ext cx="8734735" cy="3287711"/>
          </a:xfrm>
        </p:spPr>
        <p:txBody>
          <a:bodyPr>
            <a:normAutofit fontScale="85000" lnSpcReduction="10000"/>
          </a:bodyPr>
          <a:lstStyle/>
          <a:p>
            <a:r>
              <a:rPr lang="en-US" dirty="0" smtClean="0"/>
              <a:t>Prepaids are expenses that have been paid but services or items have not been received and placed in service</a:t>
            </a:r>
          </a:p>
          <a:p>
            <a:pPr marL="457200" indent="-457200">
              <a:buFont typeface="Arial" panose="020B0604020202020204" pitchFamily="34" charset="0"/>
              <a:buChar char="•"/>
            </a:pPr>
            <a:r>
              <a:rPr lang="en-US" dirty="0" smtClean="0"/>
              <a:t>Travel or cash advances	</a:t>
            </a:r>
          </a:p>
          <a:p>
            <a:pPr marL="914400" lvl="1" indent="-457200">
              <a:buFont typeface="Arial" panose="020B0604020202020204" pitchFamily="34" charset="0"/>
              <a:buChar char="•"/>
            </a:pPr>
            <a:r>
              <a:rPr lang="en-US" dirty="0" smtClean="0">
                <a:solidFill>
                  <a:schemeClr val="tx1"/>
                </a:solidFill>
              </a:rPr>
              <a:t>If travel or other expense occurred by June 30, these are no longer considered advances. Please submit trip report/receipts and coding to Accounts Payable.  Advances cannot be charged to departmental budgets until receipts are submitted.</a:t>
            </a:r>
            <a:endParaRPr lang="en-US" dirty="0">
              <a:solidFill>
                <a:schemeClr val="tx1"/>
              </a:solidFill>
            </a:endParaRPr>
          </a:p>
          <a:p>
            <a:pPr marL="457200" indent="-457200">
              <a:buFont typeface="Arial" panose="020B0604020202020204" pitchFamily="34" charset="0"/>
              <a:buChar char="•"/>
            </a:pPr>
            <a:r>
              <a:rPr lang="en-US" dirty="0" smtClean="0"/>
              <a:t>Are you paying for services in advance?</a:t>
            </a:r>
          </a:p>
          <a:p>
            <a:pPr marL="914400" lvl="1" indent="-457200">
              <a:buFont typeface="Arial" panose="020B0604020202020204" pitchFamily="34" charset="0"/>
              <a:buChar char="•"/>
            </a:pPr>
            <a:r>
              <a:rPr lang="en-US" dirty="0" smtClean="0">
                <a:solidFill>
                  <a:schemeClr val="tx1"/>
                </a:solidFill>
              </a:rPr>
              <a:t>Example – Supplier A bills you for a subscription to a publication that is for the fiscal year 2021-22</a:t>
            </a:r>
          </a:p>
          <a:p>
            <a:pPr marL="914400" lvl="1" indent="-457200">
              <a:buFont typeface="Arial" panose="020B0604020202020204" pitchFamily="34" charset="0"/>
              <a:buChar char="•"/>
            </a:pPr>
            <a:r>
              <a:rPr lang="en-US" dirty="0" smtClean="0">
                <a:solidFill>
                  <a:schemeClr val="tx1"/>
                </a:solidFill>
              </a:rPr>
              <a:t>Please be sure to enter the correct budget year (‘21-22) on the submitted supplier invoice.</a:t>
            </a:r>
          </a:p>
          <a:p>
            <a:pPr lvl="1"/>
            <a:endParaRPr lang="en-US" dirty="0" smtClean="0"/>
          </a:p>
          <a:p>
            <a:pPr lvl="1"/>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smtClean="0"/>
              <a:t>ACCOUNTS PAYABLE - </a:t>
            </a:r>
            <a:r>
              <a:rPr lang="en-US" dirty="0" err="1" smtClean="0"/>
              <a:t>Prepaids</a:t>
            </a:r>
            <a:r>
              <a:rPr lang="en-US" dirty="0" smtClean="0"/>
              <a:t> </a:t>
            </a:r>
            <a:endParaRPr lang="en-US" dirty="0"/>
          </a:p>
        </p:txBody>
      </p:sp>
    </p:spTree>
    <p:extLst>
      <p:ext uri="{BB962C8B-B14F-4D97-AF65-F5344CB8AC3E}">
        <p14:creationId xmlns:p14="http://schemas.microsoft.com/office/powerpoint/2010/main" val="825393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366201"/>
            <a:ext cx="8734735" cy="3573192"/>
          </a:xfrm>
        </p:spPr>
        <p:txBody>
          <a:bodyPr>
            <a:normAutofit/>
          </a:bodyPr>
          <a:lstStyle/>
          <a:p>
            <a:pPr marL="457200" indent="-457200">
              <a:buFont typeface="Arial" panose="020B0604020202020204" pitchFamily="34" charset="0"/>
              <a:buChar char="•"/>
            </a:pPr>
            <a:r>
              <a:rPr lang="en-US" dirty="0"/>
              <a:t>Contact </a:t>
            </a:r>
            <a:r>
              <a:rPr lang="en-US" dirty="0" smtClean="0"/>
              <a:t>suppliers </a:t>
            </a:r>
            <a:r>
              <a:rPr lang="en-US" dirty="0"/>
              <a:t>for outstanding invoices</a:t>
            </a:r>
          </a:p>
          <a:p>
            <a:pPr marL="457200" indent="-457200">
              <a:buFont typeface="Arial" panose="020B0604020202020204" pitchFamily="34" charset="0"/>
              <a:buChar char="•"/>
            </a:pPr>
            <a:r>
              <a:rPr lang="en-US" dirty="0" smtClean="0"/>
              <a:t>Check travel or other expense advances</a:t>
            </a:r>
          </a:p>
          <a:p>
            <a:pPr marL="457200" indent="-457200">
              <a:buFont typeface="Arial" panose="020B0604020202020204" pitchFamily="34" charset="0"/>
              <a:buChar char="•"/>
            </a:pPr>
            <a:r>
              <a:rPr lang="en-US" dirty="0" smtClean="0"/>
              <a:t>Matching services / goods received dates with correct budget year</a:t>
            </a:r>
          </a:p>
          <a:p>
            <a:pPr marL="457200" indent="-457200">
              <a:buFont typeface="Arial" panose="020B0604020202020204" pitchFamily="34" charset="0"/>
              <a:buChar char="•"/>
            </a:pPr>
            <a:r>
              <a:rPr lang="en-US" dirty="0" smtClean="0"/>
              <a:t>Continue to check budget for correct expenses</a:t>
            </a:r>
          </a:p>
          <a:p>
            <a:pPr marL="914400" lvl="1" indent="-457200">
              <a:buFont typeface="Arial" panose="020B0604020202020204" pitchFamily="34" charset="0"/>
              <a:buChar char="•"/>
            </a:pPr>
            <a:r>
              <a:rPr lang="en-US" sz="1500" dirty="0">
                <a:solidFill>
                  <a:schemeClr val="tx1"/>
                </a:solidFill>
              </a:rPr>
              <a:t>Use Budget Administration and Purchasing and Payables tools to check for both correct expenses and outstanding invoices. </a:t>
            </a:r>
          </a:p>
          <a:p>
            <a:pPr lvl="1"/>
            <a:endParaRPr lang="en-US" sz="1500" dirty="0">
              <a:solidFill>
                <a:schemeClr val="tx1"/>
              </a:solidFill>
            </a:endParaRPr>
          </a:p>
          <a:p>
            <a:pPr marL="457200" indent="-457200">
              <a:buFont typeface="Arial" panose="020B0604020202020204" pitchFamily="34" charset="0"/>
              <a:buChar char="•"/>
            </a:pPr>
            <a:endParaRPr lang="en-US" dirty="0"/>
          </a:p>
        </p:txBody>
      </p:sp>
      <p:sp>
        <p:nvSpPr>
          <p:cNvPr id="3" name="Title 2"/>
          <p:cNvSpPr>
            <a:spLocks noGrp="1"/>
          </p:cNvSpPr>
          <p:nvPr>
            <p:ph type="title"/>
          </p:nvPr>
        </p:nvSpPr>
        <p:spPr>
          <a:xfrm>
            <a:off x="116058" y="163286"/>
            <a:ext cx="7648177" cy="905427"/>
          </a:xfrm>
        </p:spPr>
        <p:txBody>
          <a:bodyPr>
            <a:normAutofit/>
          </a:bodyPr>
          <a:lstStyle/>
          <a:p>
            <a:r>
              <a:rPr lang="en-US" sz="3200" dirty="0" smtClean="0"/>
              <a:t>ACCOUNTS PAYABLE</a:t>
            </a:r>
            <a:endParaRPr lang="en-US" sz="3200" dirty="0"/>
          </a:p>
        </p:txBody>
      </p:sp>
    </p:spTree>
    <p:extLst>
      <p:ext uri="{BB962C8B-B14F-4D97-AF65-F5344CB8AC3E}">
        <p14:creationId xmlns:p14="http://schemas.microsoft.com/office/powerpoint/2010/main" val="8233581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r>
              <a:rPr lang="en-US" dirty="0" smtClean="0"/>
              <a:t>Petty Cash:</a:t>
            </a:r>
          </a:p>
          <a:p>
            <a:pPr marL="457200" indent="-457200">
              <a:buFont typeface="Arial" panose="020B0604020202020204" pitchFamily="34" charset="0"/>
              <a:buChar char="•"/>
            </a:pPr>
            <a:r>
              <a:rPr lang="en-US" sz="1500" dirty="0"/>
              <a:t>Any disbursement $50 or less is handled through petty cash.  These are not expensed (posted to your budget) until the cash is picked up.</a:t>
            </a:r>
          </a:p>
          <a:p>
            <a:pPr marL="457200" indent="-457200">
              <a:buFont typeface="Arial" panose="020B0604020202020204" pitchFamily="34" charset="0"/>
              <a:buChar char="•"/>
            </a:pPr>
            <a:endParaRPr lang="en-US" sz="2000" dirty="0" smtClean="0"/>
          </a:p>
          <a:p>
            <a:r>
              <a:rPr lang="en-US" dirty="0" smtClean="0"/>
              <a:t>Supplier Invoices:</a:t>
            </a:r>
          </a:p>
          <a:p>
            <a:pPr marL="457200" indent="-457200">
              <a:buFont typeface="Arial" panose="020B0604020202020204" pitchFamily="34" charset="0"/>
              <a:buChar char="•"/>
            </a:pPr>
            <a:r>
              <a:rPr lang="en-US" sz="1500" dirty="0" smtClean="0"/>
              <a:t>Submit invoices as soon as they are coded and approved.  </a:t>
            </a:r>
          </a:p>
          <a:p>
            <a:pPr marL="457200" indent="-457200">
              <a:buFont typeface="Arial" panose="020B0604020202020204" pitchFamily="34" charset="0"/>
              <a:buChar char="•"/>
            </a:pPr>
            <a:r>
              <a:rPr lang="en-US" sz="1500" dirty="0" smtClean="0"/>
              <a:t>Please consider using Purchase orders as they encumber your budget as well as keeping the Office of Finance aware of invoices you will be expecting.</a:t>
            </a:r>
            <a:endParaRPr lang="en-US" sz="1500" dirty="0"/>
          </a:p>
          <a:p>
            <a:pPr marL="457200" indent="-457200">
              <a:buFont typeface="Arial" panose="020B0604020202020204" pitchFamily="34" charset="0"/>
              <a:buChar char="•"/>
            </a:pPr>
            <a:endParaRPr lang="en-US" sz="1500" dirty="0" smtClean="0"/>
          </a:p>
          <a:p>
            <a:r>
              <a:rPr lang="en-US" dirty="0" smtClean="0"/>
              <a:t>Questions?</a:t>
            </a:r>
          </a:p>
          <a:p>
            <a:pPr marL="457200" indent="-457200">
              <a:buFont typeface="Arial" panose="020B0604020202020204" pitchFamily="34" charset="0"/>
              <a:buChar char="•"/>
            </a:pPr>
            <a:r>
              <a:rPr lang="en-US" sz="1500" dirty="0" smtClean="0"/>
              <a:t>Please call Wendy at x2732</a:t>
            </a:r>
          </a:p>
          <a:p>
            <a:pPr lvl="1"/>
            <a:endParaRPr lang="en-US" sz="600" dirty="0"/>
          </a:p>
          <a:p>
            <a:endParaRPr lang="en-US" sz="2000" dirty="0" smtClean="0"/>
          </a:p>
          <a:p>
            <a:endParaRPr lang="en-US" sz="2000" dirty="0"/>
          </a:p>
          <a:p>
            <a:endParaRPr lang="en-US" sz="2000" dirty="0"/>
          </a:p>
        </p:txBody>
      </p:sp>
      <p:sp>
        <p:nvSpPr>
          <p:cNvPr id="3" name="Title 2"/>
          <p:cNvSpPr>
            <a:spLocks noGrp="1"/>
          </p:cNvSpPr>
          <p:nvPr>
            <p:ph type="title"/>
          </p:nvPr>
        </p:nvSpPr>
        <p:spPr/>
        <p:txBody>
          <a:bodyPr>
            <a:normAutofit fontScale="90000"/>
          </a:bodyPr>
          <a:lstStyle/>
          <a:p>
            <a:r>
              <a:rPr lang="en-US" dirty="0" smtClean="0"/>
              <a:t>ACCOUNTS PAYABLE</a:t>
            </a:r>
            <a:endParaRPr lang="en-US" dirty="0"/>
          </a:p>
        </p:txBody>
      </p:sp>
    </p:spTree>
    <p:extLst>
      <p:ext uri="{BB962C8B-B14F-4D97-AF65-F5344CB8AC3E}">
        <p14:creationId xmlns:p14="http://schemas.microsoft.com/office/powerpoint/2010/main" val="3021318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sz="3200" dirty="0" smtClean="0"/>
              <a:t>Important Terms / Concepts</a:t>
            </a:r>
          </a:p>
          <a:p>
            <a:pPr marL="457200" indent="-457200">
              <a:buFont typeface="Arial" panose="020B0604020202020204" pitchFamily="34" charset="0"/>
              <a:buChar char="•"/>
            </a:pPr>
            <a:r>
              <a:rPr lang="en-US" dirty="0" smtClean="0"/>
              <a:t>Delivery expectations</a:t>
            </a:r>
          </a:p>
          <a:p>
            <a:pPr marL="457200" indent="-457200">
              <a:buFont typeface="Arial" panose="020B0604020202020204" pitchFamily="34" charset="0"/>
              <a:buChar char="•"/>
            </a:pPr>
            <a:r>
              <a:rPr lang="en-US" dirty="0" smtClean="0"/>
              <a:t>Receive date</a:t>
            </a:r>
          </a:p>
          <a:p>
            <a:pPr marL="457200" indent="-457200">
              <a:buFont typeface="Arial" panose="020B0604020202020204" pitchFamily="34" charset="0"/>
              <a:buChar char="•"/>
            </a:pPr>
            <a:r>
              <a:rPr lang="en-US" dirty="0"/>
              <a:t>Pre-encumbrance and Encumbrance</a:t>
            </a:r>
            <a:endParaRPr lang="en-US" dirty="0" smtClean="0"/>
          </a:p>
          <a:p>
            <a:pPr marL="457200" indent="-457200">
              <a:buFont typeface="Arial" panose="020B0604020202020204" pitchFamily="34" charset="0"/>
              <a:buChar char="•"/>
            </a:pPr>
            <a:r>
              <a:rPr lang="en-US" dirty="0" smtClean="0"/>
              <a:t>Matching requirements – 3-way and 2-way match</a:t>
            </a:r>
            <a:endParaRPr lang="en-US" dirty="0"/>
          </a:p>
        </p:txBody>
      </p:sp>
      <p:sp>
        <p:nvSpPr>
          <p:cNvPr id="3" name="Title 2"/>
          <p:cNvSpPr>
            <a:spLocks noGrp="1"/>
          </p:cNvSpPr>
          <p:nvPr>
            <p:ph type="title"/>
          </p:nvPr>
        </p:nvSpPr>
        <p:spPr/>
        <p:txBody>
          <a:bodyPr>
            <a:normAutofit fontScale="90000"/>
          </a:bodyPr>
          <a:lstStyle/>
          <a:p>
            <a:r>
              <a:rPr lang="en-US" dirty="0" smtClean="0"/>
              <a:t>PROCUREMENT – What to Know	</a:t>
            </a:r>
            <a:endParaRPr lang="en-US" dirty="0"/>
          </a:p>
        </p:txBody>
      </p:sp>
    </p:spTree>
    <p:extLst>
      <p:ext uri="{BB962C8B-B14F-4D97-AF65-F5344CB8AC3E}">
        <p14:creationId xmlns:p14="http://schemas.microsoft.com/office/powerpoint/2010/main" val="2930469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PROCUREMENT – What to Know</a:t>
            </a:r>
          </a:p>
        </p:txBody>
      </p:sp>
      <p:sp>
        <p:nvSpPr>
          <p:cNvPr id="4" name="Text Placeholder 3"/>
          <p:cNvSpPr>
            <a:spLocks noGrp="1"/>
          </p:cNvSpPr>
          <p:nvPr>
            <p:ph type="body" sz="half" idx="2"/>
          </p:nvPr>
        </p:nvSpPr>
        <p:spPr/>
        <p:txBody>
          <a:bodyPr>
            <a:normAutofit lnSpcReduction="10000"/>
          </a:bodyPr>
          <a:lstStyle/>
          <a:p>
            <a:r>
              <a:rPr lang="en-US" dirty="0" smtClean="0"/>
              <a:t>Pre-Encumbrances created by requisitions</a:t>
            </a:r>
          </a:p>
          <a:p>
            <a:r>
              <a:rPr lang="en-US" dirty="0" smtClean="0"/>
              <a:t>This is relieved when the requisition is converted to a PO</a:t>
            </a:r>
          </a:p>
          <a:p>
            <a:r>
              <a:rPr lang="en-US" dirty="0" smtClean="0"/>
              <a:t>Requisitions that will not be converted to a PO should be CANCELLED</a:t>
            </a:r>
          </a:p>
          <a:p>
            <a:r>
              <a:rPr lang="en-US" dirty="0" smtClean="0"/>
              <a:t>Email </a:t>
            </a:r>
            <a:r>
              <a:rPr lang="en-US" u="sng" dirty="0" smtClean="0"/>
              <a:t>procurement@pugetsound.edu</a:t>
            </a:r>
            <a:r>
              <a:rPr lang="en-US" dirty="0" smtClean="0"/>
              <a:t> or call Procurement at x2731 with questions</a:t>
            </a:r>
            <a:endParaRPr lang="en-US" dirty="0"/>
          </a:p>
        </p:txBody>
      </p:sp>
      <p:sp>
        <p:nvSpPr>
          <p:cNvPr id="5" name="Text Placeholder 4"/>
          <p:cNvSpPr>
            <a:spLocks noGrp="1"/>
          </p:cNvSpPr>
          <p:nvPr>
            <p:ph type="body" idx="10"/>
          </p:nvPr>
        </p:nvSpPr>
        <p:spPr/>
        <p:txBody>
          <a:bodyPr/>
          <a:lstStyle/>
          <a:p>
            <a:r>
              <a:rPr lang="en-US" b="1" dirty="0" smtClean="0"/>
              <a:t>Open Requisitions </a:t>
            </a:r>
            <a:endParaRPr lang="en-US" b="1" dirty="0"/>
          </a:p>
        </p:txBody>
      </p:sp>
      <p:sp>
        <p:nvSpPr>
          <p:cNvPr id="6" name="Content Placeholder 5"/>
          <p:cNvSpPr>
            <a:spLocks noGrp="1"/>
          </p:cNvSpPr>
          <p:nvPr>
            <p:ph idx="1"/>
          </p:nvPr>
        </p:nvSpPr>
        <p:spPr>
          <a:xfrm>
            <a:off x="3690551" y="1608821"/>
            <a:ext cx="5028097" cy="3298184"/>
          </a:xfrm>
        </p:spPr>
        <p:txBody>
          <a:bodyPr/>
          <a:lstStyle/>
          <a:p>
            <a:r>
              <a:rPr lang="en-US" sz="1800" dirty="0" smtClean="0"/>
              <a:t>myPugetSound&gt;Financials&gt;Requisition Inquiry</a:t>
            </a:r>
          </a:p>
          <a:p>
            <a:endParaRPr lang="en-US"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0551" y="2042983"/>
            <a:ext cx="5208113" cy="2660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9258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PROCUREMENT – What to Know</a:t>
            </a:r>
          </a:p>
        </p:txBody>
      </p:sp>
      <p:sp>
        <p:nvSpPr>
          <p:cNvPr id="3" name="Content Placeholder 2"/>
          <p:cNvSpPr>
            <a:spLocks noGrp="1"/>
          </p:cNvSpPr>
          <p:nvPr>
            <p:ph idx="1"/>
          </p:nvPr>
        </p:nvSpPr>
        <p:spPr/>
        <p:txBody>
          <a:bodyPr>
            <a:normAutofit/>
          </a:bodyPr>
          <a:lstStyle/>
          <a:p>
            <a:r>
              <a:rPr lang="en-US" sz="1600" dirty="0" smtClean="0"/>
              <a:t>myPugetSound&gt;Financials&gt;Purchase Order Inquiry</a:t>
            </a:r>
          </a:p>
          <a:p>
            <a:endParaRPr lang="en-US" sz="1600" dirty="0"/>
          </a:p>
          <a:p>
            <a:endParaRPr lang="en-US" sz="1600" dirty="0"/>
          </a:p>
        </p:txBody>
      </p:sp>
      <p:sp>
        <p:nvSpPr>
          <p:cNvPr id="4" name="Text Placeholder 3"/>
          <p:cNvSpPr>
            <a:spLocks noGrp="1"/>
          </p:cNvSpPr>
          <p:nvPr>
            <p:ph type="body" sz="half" idx="2"/>
          </p:nvPr>
        </p:nvSpPr>
        <p:spPr/>
        <p:txBody>
          <a:bodyPr>
            <a:normAutofit lnSpcReduction="10000"/>
          </a:bodyPr>
          <a:lstStyle/>
          <a:p>
            <a:r>
              <a:rPr lang="en-US" dirty="0" smtClean="0"/>
              <a:t>Encumbrances </a:t>
            </a:r>
            <a:r>
              <a:rPr lang="en-US" dirty="0"/>
              <a:t>created </a:t>
            </a:r>
            <a:r>
              <a:rPr lang="en-US" dirty="0" smtClean="0"/>
              <a:t>when requisition is converted to PO</a:t>
            </a:r>
            <a:endParaRPr lang="en-US" dirty="0"/>
          </a:p>
          <a:p>
            <a:r>
              <a:rPr lang="en-US" dirty="0"/>
              <a:t>This is relieved when the </a:t>
            </a:r>
            <a:r>
              <a:rPr lang="en-US" dirty="0" smtClean="0"/>
              <a:t>invoice is matched or the balance is finalized</a:t>
            </a:r>
            <a:endParaRPr lang="en-US" dirty="0"/>
          </a:p>
          <a:p>
            <a:r>
              <a:rPr lang="en-US" dirty="0" smtClean="0"/>
              <a:t>Purchase order balances </a:t>
            </a:r>
            <a:r>
              <a:rPr lang="en-US" dirty="0"/>
              <a:t>that </a:t>
            </a:r>
            <a:r>
              <a:rPr lang="en-US" dirty="0" smtClean="0"/>
              <a:t>are not expected to be delivered or that have been completed should </a:t>
            </a:r>
            <a:r>
              <a:rPr lang="en-US" dirty="0"/>
              <a:t>be </a:t>
            </a:r>
            <a:r>
              <a:rPr lang="en-US" dirty="0" smtClean="0"/>
              <a:t>FINALIZED</a:t>
            </a:r>
          </a:p>
          <a:p>
            <a:r>
              <a:rPr lang="en-US" dirty="0"/>
              <a:t>Email </a:t>
            </a:r>
            <a:r>
              <a:rPr lang="en-US" dirty="0">
                <a:hlinkClick r:id="rId2"/>
              </a:rPr>
              <a:t>procurement@pugetsound.edu</a:t>
            </a:r>
            <a:r>
              <a:rPr lang="en-US" dirty="0"/>
              <a:t> or call Procurement at x2731 with questions</a:t>
            </a:r>
          </a:p>
          <a:p>
            <a:endParaRPr lang="en-US" dirty="0"/>
          </a:p>
          <a:p>
            <a:endParaRPr lang="en-US" dirty="0"/>
          </a:p>
        </p:txBody>
      </p:sp>
      <p:sp>
        <p:nvSpPr>
          <p:cNvPr id="5" name="Text Placeholder 4"/>
          <p:cNvSpPr>
            <a:spLocks noGrp="1"/>
          </p:cNvSpPr>
          <p:nvPr>
            <p:ph type="body" idx="10"/>
          </p:nvPr>
        </p:nvSpPr>
        <p:spPr/>
        <p:txBody>
          <a:bodyPr>
            <a:normAutofit fontScale="92500"/>
          </a:bodyPr>
          <a:lstStyle/>
          <a:p>
            <a:r>
              <a:rPr lang="en-US" b="1" dirty="0" smtClean="0"/>
              <a:t>Open Purchase Orders</a:t>
            </a:r>
            <a:endParaRPr lang="en-US" b="1"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399" y="2112638"/>
            <a:ext cx="4835611" cy="2681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291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Procurement Card Transactions</a:t>
            </a:r>
          </a:p>
          <a:p>
            <a:pPr marL="457200" indent="-457200">
              <a:buFont typeface="Arial" panose="020B0604020202020204" pitchFamily="34" charset="0"/>
              <a:buChar char="•"/>
            </a:pPr>
            <a:r>
              <a:rPr lang="en-US" dirty="0" smtClean="0"/>
              <a:t>Are transactions for goods to be received or services to be rendered in FY21?</a:t>
            </a:r>
          </a:p>
          <a:p>
            <a:pPr marL="914400" lvl="1" indent="-457200">
              <a:buFont typeface="Arial" panose="020B0604020202020204" pitchFamily="34" charset="0"/>
              <a:buChar char="•"/>
            </a:pPr>
            <a:r>
              <a:rPr lang="en-US" dirty="0" smtClean="0">
                <a:solidFill>
                  <a:schemeClr val="tx1"/>
                </a:solidFill>
              </a:rPr>
              <a:t>YES - expenses will be reflected in current year budget with appropriate expense code</a:t>
            </a:r>
          </a:p>
          <a:p>
            <a:pPr marL="914400" lvl="1" indent="-457200">
              <a:buFont typeface="Arial" panose="020B0604020202020204" pitchFamily="34" charset="0"/>
              <a:buChar char="•"/>
            </a:pPr>
            <a:r>
              <a:rPr lang="en-US" dirty="0" smtClean="0">
                <a:solidFill>
                  <a:schemeClr val="tx1"/>
                </a:solidFill>
              </a:rPr>
              <a:t>NO - expenses will be treated as prepaid and actually charged to budget in FY22</a:t>
            </a:r>
          </a:p>
          <a:p>
            <a:pPr lvl="1"/>
            <a:endParaRPr lang="en-US" dirty="0" smtClean="0">
              <a:solidFill>
                <a:schemeClr val="tx1"/>
              </a:solidFill>
            </a:endParaRPr>
          </a:p>
          <a:p>
            <a:pPr marL="914400" lvl="1" indent="-457200">
              <a:buFont typeface="Arial" panose="020B0604020202020204" pitchFamily="34" charset="0"/>
              <a:buChar char="•"/>
            </a:pPr>
            <a:endParaRPr lang="en-US" dirty="0" smtClean="0"/>
          </a:p>
          <a:p>
            <a:endParaRPr lang="en-US" dirty="0"/>
          </a:p>
        </p:txBody>
      </p:sp>
      <p:sp>
        <p:nvSpPr>
          <p:cNvPr id="3" name="Title 2"/>
          <p:cNvSpPr>
            <a:spLocks noGrp="1"/>
          </p:cNvSpPr>
          <p:nvPr>
            <p:ph type="title"/>
          </p:nvPr>
        </p:nvSpPr>
        <p:spPr>
          <a:xfrm>
            <a:off x="116059" y="208722"/>
            <a:ext cx="6916624" cy="859991"/>
          </a:xfrm>
        </p:spPr>
        <p:txBody>
          <a:bodyPr>
            <a:normAutofit fontScale="90000"/>
          </a:bodyPr>
          <a:lstStyle/>
          <a:p>
            <a:r>
              <a:rPr lang="en-US" dirty="0" smtClean="0"/>
              <a:t>PROCUREMENT Cards– What to Know</a:t>
            </a:r>
            <a:endParaRPr lang="en-US" dirty="0"/>
          </a:p>
        </p:txBody>
      </p:sp>
    </p:spTree>
    <p:extLst>
      <p:ext uri="{BB962C8B-B14F-4D97-AF65-F5344CB8AC3E}">
        <p14:creationId xmlns:p14="http://schemas.microsoft.com/office/powerpoint/2010/main" val="283115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37019" y="1438101"/>
            <a:ext cx="5609853" cy="3532909"/>
          </a:xfrm>
        </p:spPr>
        <p:txBody>
          <a:bodyPr>
            <a:noAutofit/>
          </a:bodyPr>
          <a:lstStyle/>
          <a:p>
            <a:pPr marL="457200" indent="-457200">
              <a:buFont typeface="Arial" panose="020B0604020202020204" pitchFamily="34" charset="0"/>
              <a:buChar char="•"/>
            </a:pPr>
            <a:r>
              <a:rPr lang="en-US" sz="2100" dirty="0" smtClean="0"/>
              <a:t>How do I indicate which FY my expense should be in?  </a:t>
            </a:r>
          </a:p>
          <a:p>
            <a:pPr marL="457200" indent="-457200">
              <a:buFont typeface="Arial" panose="020B0604020202020204" pitchFamily="34" charset="0"/>
              <a:buChar char="•"/>
            </a:pPr>
            <a:r>
              <a:rPr lang="en-US" sz="2100" dirty="0" smtClean="0"/>
              <a:t>What is the cutoff date for June P-Card transactions to be reflected in my June statement? </a:t>
            </a:r>
            <a:endParaRPr lang="en-US" sz="2100" b="1" dirty="0" smtClean="0"/>
          </a:p>
          <a:p>
            <a:pPr marL="457200" indent="-457200">
              <a:buFont typeface="Arial" panose="020B0604020202020204" pitchFamily="34" charset="0"/>
              <a:buChar char="•"/>
            </a:pPr>
            <a:r>
              <a:rPr lang="en-US" sz="2100" dirty="0" smtClean="0"/>
              <a:t>What if a June transaction is reflected on my July statement instead? </a:t>
            </a:r>
          </a:p>
          <a:p>
            <a:pPr marL="457200" indent="-457200">
              <a:buFont typeface="Arial" panose="020B0604020202020204" pitchFamily="34" charset="0"/>
              <a:buChar char="•"/>
            </a:pPr>
            <a:r>
              <a:rPr lang="en-US" sz="2100" dirty="0" smtClean="0"/>
              <a:t>What if I continually need to request reclassifications for P-Card transactions?</a:t>
            </a:r>
            <a:endParaRPr lang="en-US" sz="2100" dirty="0"/>
          </a:p>
        </p:txBody>
      </p:sp>
      <p:sp>
        <p:nvSpPr>
          <p:cNvPr id="4" name="Title 3"/>
          <p:cNvSpPr>
            <a:spLocks noGrp="1"/>
          </p:cNvSpPr>
          <p:nvPr>
            <p:ph type="title"/>
          </p:nvPr>
        </p:nvSpPr>
        <p:spPr/>
        <p:txBody>
          <a:bodyPr>
            <a:normAutofit/>
          </a:bodyPr>
          <a:lstStyle/>
          <a:p>
            <a:r>
              <a:rPr lang="en-US" sz="2900" dirty="0"/>
              <a:t>PROCUREMENT CARDS – What to Know</a:t>
            </a:r>
          </a:p>
        </p:txBody>
      </p:sp>
      <p:pic>
        <p:nvPicPr>
          <p:cNvPr id="5" name="Picture 4"/>
          <p:cNvPicPr>
            <a:picLocks noChangeAspect="1"/>
          </p:cNvPicPr>
          <p:nvPr/>
        </p:nvPicPr>
        <p:blipFill>
          <a:blip r:embed="rId3"/>
          <a:stretch>
            <a:fillRect/>
          </a:stretch>
        </p:blipFill>
        <p:spPr>
          <a:xfrm>
            <a:off x="5973615" y="1345924"/>
            <a:ext cx="2915763" cy="1799259"/>
          </a:xfrm>
          <a:prstGeom prst="rect">
            <a:avLst/>
          </a:prstGeom>
        </p:spPr>
      </p:pic>
    </p:spTree>
    <p:extLst>
      <p:ext uri="{BB962C8B-B14F-4D97-AF65-F5344CB8AC3E}">
        <p14:creationId xmlns:p14="http://schemas.microsoft.com/office/powerpoint/2010/main" val="1394511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10000"/>
          </a:bodyPr>
          <a:lstStyle/>
          <a:p>
            <a:r>
              <a:rPr lang="en-US" dirty="0" smtClean="0"/>
              <a:t>Critical Processing Dates</a:t>
            </a:r>
          </a:p>
          <a:p>
            <a:pPr marL="457200" indent="-457200">
              <a:buFont typeface="Arial" panose="020B0604020202020204" pitchFamily="34" charset="0"/>
              <a:buChar char="•"/>
            </a:pPr>
            <a:r>
              <a:rPr lang="en-US" dirty="0" smtClean="0"/>
              <a:t>May transactions</a:t>
            </a:r>
          </a:p>
          <a:p>
            <a:pPr marL="914400" lvl="1" indent="-457200">
              <a:buFont typeface="Arial" panose="020B0604020202020204" pitchFamily="34" charset="0"/>
              <a:buChar char="•"/>
            </a:pPr>
            <a:r>
              <a:rPr lang="en-US" dirty="0" smtClean="0">
                <a:solidFill>
                  <a:schemeClr val="tx1"/>
                </a:solidFill>
              </a:rPr>
              <a:t>June 7 - Cardholder/Reconciler completes May reconciliation</a:t>
            </a:r>
          </a:p>
          <a:p>
            <a:pPr marL="914400" lvl="1" indent="-457200">
              <a:buFont typeface="Arial" panose="020B0604020202020204" pitchFamily="34" charset="0"/>
              <a:buChar char="•"/>
            </a:pPr>
            <a:r>
              <a:rPr lang="en-US" dirty="0" smtClean="0">
                <a:solidFill>
                  <a:schemeClr val="tx1"/>
                </a:solidFill>
              </a:rPr>
              <a:t>June 12 – Approver completes May approval</a:t>
            </a:r>
          </a:p>
          <a:p>
            <a:pPr marL="914400" lvl="1" indent="-457200">
              <a:buFont typeface="Arial" panose="020B0604020202020204" pitchFamily="34" charset="0"/>
              <a:buChar char="•"/>
            </a:pPr>
            <a:r>
              <a:rPr lang="en-US" dirty="0" smtClean="0">
                <a:solidFill>
                  <a:schemeClr val="tx1"/>
                </a:solidFill>
              </a:rPr>
              <a:t>June 28 – May P-Card and OOP transactions posted to PeopleSoft budgets</a:t>
            </a:r>
          </a:p>
          <a:p>
            <a:pPr marL="457200" indent="-457200">
              <a:buFont typeface="Arial" panose="020B0604020202020204" pitchFamily="34" charset="0"/>
              <a:buChar char="•"/>
            </a:pPr>
            <a:r>
              <a:rPr lang="en-US" dirty="0" smtClean="0"/>
              <a:t>June transactions</a:t>
            </a:r>
          </a:p>
          <a:p>
            <a:pPr marL="914400" lvl="1" indent="-457200">
              <a:buFont typeface="Arial" panose="020B0604020202020204" pitchFamily="34" charset="0"/>
              <a:buChar char="•"/>
            </a:pPr>
            <a:r>
              <a:rPr lang="en-US" dirty="0" smtClean="0">
                <a:solidFill>
                  <a:schemeClr val="tx1"/>
                </a:solidFill>
              </a:rPr>
              <a:t>July 7 – Cardholder/Reconciler completes June reconciliation</a:t>
            </a:r>
          </a:p>
          <a:p>
            <a:pPr marL="914400" lvl="1" indent="-457200">
              <a:buFont typeface="Arial" panose="020B0604020202020204" pitchFamily="34" charset="0"/>
              <a:buChar char="•"/>
            </a:pPr>
            <a:r>
              <a:rPr lang="en-US" dirty="0" smtClean="0">
                <a:solidFill>
                  <a:schemeClr val="tx1"/>
                </a:solidFill>
              </a:rPr>
              <a:t>July 12 – Approver completes June approval</a:t>
            </a:r>
          </a:p>
          <a:p>
            <a:pPr marL="914400" lvl="1" indent="-457200">
              <a:buFont typeface="Arial" panose="020B0604020202020204" pitchFamily="34" charset="0"/>
              <a:buChar char="•"/>
            </a:pPr>
            <a:r>
              <a:rPr lang="en-US" dirty="0" smtClean="0">
                <a:solidFill>
                  <a:schemeClr val="tx1"/>
                </a:solidFill>
              </a:rPr>
              <a:t>July 19 – June P-Card and OOP transactions posted to PeopleSoft budgets</a:t>
            </a:r>
            <a:endParaRPr lang="en-US" dirty="0">
              <a:solidFill>
                <a:schemeClr val="tx1"/>
              </a:solidFill>
            </a:endParaRPr>
          </a:p>
        </p:txBody>
      </p:sp>
      <p:sp>
        <p:nvSpPr>
          <p:cNvPr id="3" name="Title 2"/>
          <p:cNvSpPr>
            <a:spLocks noGrp="1"/>
          </p:cNvSpPr>
          <p:nvPr>
            <p:ph type="title"/>
          </p:nvPr>
        </p:nvSpPr>
        <p:spPr/>
        <p:txBody>
          <a:bodyPr>
            <a:noAutofit/>
          </a:bodyPr>
          <a:lstStyle/>
          <a:p>
            <a:r>
              <a:rPr lang="en-US" sz="2900" dirty="0" smtClean="0"/>
              <a:t>PROCUREMENT CARDS – What to Know</a:t>
            </a:r>
            <a:endParaRPr lang="en-US" sz="2900" dirty="0"/>
          </a:p>
        </p:txBody>
      </p:sp>
    </p:spTree>
    <p:extLst>
      <p:ext uri="{BB962C8B-B14F-4D97-AF65-F5344CB8AC3E}">
        <p14:creationId xmlns:p14="http://schemas.microsoft.com/office/powerpoint/2010/main" val="152592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514350" indent="-514350">
              <a:buFont typeface="+mj-lt"/>
              <a:buAutoNum type="arabicPeriod"/>
            </a:pPr>
            <a:r>
              <a:rPr lang="en-US" dirty="0" smtClean="0"/>
              <a:t>Fiscal Year-End Timeline</a:t>
            </a:r>
          </a:p>
          <a:p>
            <a:pPr marL="514350" indent="-514350">
              <a:buFont typeface="+mj-lt"/>
              <a:buAutoNum type="arabicPeriod"/>
            </a:pPr>
            <a:r>
              <a:rPr lang="en-US" dirty="0" smtClean="0"/>
              <a:t>Budget/Accounting </a:t>
            </a:r>
          </a:p>
          <a:p>
            <a:pPr marL="514350" indent="-514350">
              <a:buFont typeface="+mj-lt"/>
              <a:buAutoNum type="arabicPeriod"/>
            </a:pPr>
            <a:r>
              <a:rPr lang="en-US" dirty="0"/>
              <a:t>Accounts </a:t>
            </a:r>
            <a:r>
              <a:rPr lang="en-US" dirty="0" smtClean="0"/>
              <a:t>Payable</a:t>
            </a:r>
          </a:p>
          <a:p>
            <a:pPr marL="514350" indent="-514350">
              <a:buFont typeface="+mj-lt"/>
              <a:buAutoNum type="arabicPeriod"/>
            </a:pPr>
            <a:r>
              <a:rPr lang="en-US" dirty="0" smtClean="0"/>
              <a:t>Procurement – What to Know</a:t>
            </a:r>
          </a:p>
          <a:p>
            <a:pPr marL="514350" indent="-514350">
              <a:buFont typeface="+mj-lt"/>
              <a:buAutoNum type="arabicPeriod"/>
            </a:pPr>
            <a:r>
              <a:rPr lang="en-US" dirty="0" smtClean="0"/>
              <a:t>Procurement Cards – What to Know</a:t>
            </a:r>
          </a:p>
          <a:p>
            <a:pPr marL="514350" indent="-514350">
              <a:buFont typeface="+mj-lt"/>
              <a:buAutoNum type="arabicPeriod"/>
            </a:pPr>
            <a:r>
              <a:rPr lang="en-US" dirty="0" smtClean="0"/>
              <a:t>FAQ’s</a:t>
            </a:r>
            <a:endParaRPr lang="en-US" dirty="0"/>
          </a:p>
        </p:txBody>
      </p:sp>
      <p:sp>
        <p:nvSpPr>
          <p:cNvPr id="3" name="Title 2"/>
          <p:cNvSpPr>
            <a:spLocks noGrp="1"/>
          </p:cNvSpPr>
          <p:nvPr>
            <p:ph type="title"/>
          </p:nvPr>
        </p:nvSpPr>
        <p:spPr/>
        <p:txBody>
          <a:bodyPr>
            <a:normAutofit fontScale="90000"/>
          </a:bodyPr>
          <a:lstStyle/>
          <a:p>
            <a:r>
              <a:rPr lang="en-US" dirty="0" smtClean="0"/>
              <a:t>AGENDA – Fiscal Year End Procedures</a:t>
            </a:r>
            <a:endParaRPr lang="en-US" dirty="0"/>
          </a:p>
        </p:txBody>
      </p:sp>
    </p:spTree>
    <p:extLst>
      <p:ext uri="{BB962C8B-B14F-4D97-AF65-F5344CB8AC3E}">
        <p14:creationId xmlns:p14="http://schemas.microsoft.com/office/powerpoint/2010/main" val="2748306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394851"/>
            <a:ext cx="8734735" cy="3526284"/>
          </a:xfrm>
        </p:spPr>
        <p:txBody>
          <a:bodyPr>
            <a:normAutofit/>
          </a:bodyPr>
          <a:lstStyle/>
          <a:p>
            <a:pPr marL="342900" indent="-342900">
              <a:buFont typeface="Courier New" panose="02070309020205020404" pitchFamily="49" charset="0"/>
              <a:buChar char="o"/>
            </a:pPr>
            <a:r>
              <a:rPr lang="en-US" sz="2000" dirty="0" smtClean="0"/>
              <a:t>If your charge is on an </a:t>
            </a:r>
            <a:r>
              <a:rPr lang="en-US" sz="2000" i="1" dirty="0" smtClean="0"/>
              <a:t>agency </a:t>
            </a:r>
            <a:r>
              <a:rPr lang="en-US" sz="2000" i="1" dirty="0" err="1" smtClean="0"/>
              <a:t>speedchart</a:t>
            </a:r>
            <a:r>
              <a:rPr lang="en-US" sz="2000" dirty="0" smtClean="0"/>
              <a:t> (80XXXX), please </a:t>
            </a:r>
            <a:r>
              <a:rPr lang="en-US" sz="2000" u="sng" dirty="0" smtClean="0"/>
              <a:t>change the G/L Code to 22320</a:t>
            </a:r>
            <a:r>
              <a:rPr lang="en-US" sz="2000" dirty="0" smtClean="0"/>
              <a:t> every time</a:t>
            </a:r>
          </a:p>
          <a:p>
            <a:pPr marL="342900" indent="-342900">
              <a:buFont typeface="Courier New" panose="02070309020205020404" pitchFamily="49" charset="0"/>
              <a:buChar char="o"/>
            </a:pPr>
            <a:r>
              <a:rPr lang="en-US" sz="2000" dirty="0" smtClean="0"/>
              <a:t>If you mark the </a:t>
            </a:r>
            <a:r>
              <a:rPr lang="en-US" sz="2000" i="1" dirty="0" smtClean="0"/>
              <a:t>PERSONAL checkbox </a:t>
            </a:r>
            <a:r>
              <a:rPr lang="en-US" sz="2000" dirty="0" smtClean="0"/>
              <a:t>on a charge, please also </a:t>
            </a:r>
            <a:r>
              <a:rPr lang="en-US" sz="2000" u="sng" dirty="0" smtClean="0"/>
              <a:t>change the G/L Code to 12040</a:t>
            </a:r>
            <a:r>
              <a:rPr lang="en-US" sz="2000" dirty="0" smtClean="0"/>
              <a:t> every time</a:t>
            </a:r>
          </a:p>
          <a:p>
            <a:pPr marL="342900" indent="-342900">
              <a:buFont typeface="Courier New" panose="02070309020205020404" pitchFamily="49" charset="0"/>
              <a:buChar char="o"/>
            </a:pPr>
            <a:r>
              <a:rPr lang="en-US" sz="2000" dirty="0" smtClean="0"/>
              <a:t>If a charge is for the </a:t>
            </a:r>
            <a:r>
              <a:rPr lang="en-US" sz="2000" i="1" dirty="0" smtClean="0"/>
              <a:t>future fiscal year</a:t>
            </a:r>
            <a:r>
              <a:rPr lang="en-US" sz="2000" dirty="0" smtClean="0"/>
              <a:t>, please select FY2021-22 for the fiscal year</a:t>
            </a:r>
          </a:p>
          <a:p>
            <a:pPr marL="342900" indent="-342900">
              <a:buFont typeface="Courier New" panose="02070309020205020404" pitchFamily="49" charset="0"/>
              <a:buChar char="o"/>
            </a:pPr>
            <a:r>
              <a:rPr lang="en-US" sz="2000" dirty="0" smtClean="0"/>
              <a:t>Purchased gift cards are taxable to faculty and staff, in the same way that a gift of cash would be</a:t>
            </a:r>
          </a:p>
          <a:p>
            <a:pPr marL="342900" indent="-342900">
              <a:buFont typeface="Courier New" panose="02070309020205020404" pitchFamily="49" charset="0"/>
              <a:buChar char="o"/>
            </a:pPr>
            <a:r>
              <a:rPr lang="en-US" sz="2000" dirty="0" smtClean="0"/>
              <a:t>If sales tax has not been paid on a tangible item, mark the sales and use tax boxes appropriately</a:t>
            </a:r>
          </a:p>
          <a:p>
            <a:pPr marL="342900" indent="-342900">
              <a:buFont typeface="Courier New" panose="02070309020205020404" pitchFamily="49" charset="0"/>
              <a:buChar char="o"/>
            </a:pPr>
            <a:endParaRPr lang="en-US" sz="2400" dirty="0"/>
          </a:p>
        </p:txBody>
      </p:sp>
      <p:sp>
        <p:nvSpPr>
          <p:cNvPr id="3" name="Title 2"/>
          <p:cNvSpPr>
            <a:spLocks noGrp="1"/>
          </p:cNvSpPr>
          <p:nvPr>
            <p:ph type="title"/>
          </p:nvPr>
        </p:nvSpPr>
        <p:spPr/>
        <p:txBody>
          <a:bodyPr>
            <a:normAutofit/>
          </a:bodyPr>
          <a:lstStyle/>
          <a:p>
            <a:r>
              <a:rPr lang="en-US" sz="2800" dirty="0"/>
              <a:t>PROCUREMENT CARDS – What to Know</a:t>
            </a:r>
          </a:p>
        </p:txBody>
      </p:sp>
    </p:spTree>
    <p:extLst>
      <p:ext uri="{BB962C8B-B14F-4D97-AF65-F5344CB8AC3E}">
        <p14:creationId xmlns:p14="http://schemas.microsoft.com/office/powerpoint/2010/main" val="3246807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smtClean="0"/>
              <a:t>What if I am not available to review and/or approve a P-Card statement during late May, June or July?</a:t>
            </a:r>
          </a:p>
          <a:p>
            <a:endParaRPr lang="en-US" dirty="0" smtClean="0"/>
          </a:p>
          <a:p>
            <a:pPr marL="457200" indent="-457200">
              <a:buFont typeface="Arial" panose="020B0604020202020204" pitchFamily="34" charset="0"/>
              <a:buChar char="•"/>
            </a:pPr>
            <a:r>
              <a:rPr lang="en-US" sz="2400" dirty="0" smtClean="0"/>
              <a:t>NO CHARGES on the statement for May or June - please send an email to </a:t>
            </a:r>
            <a:r>
              <a:rPr lang="en-US" sz="2400" u="sng" dirty="0" smtClean="0"/>
              <a:t>finance@pugetsound.edu</a:t>
            </a:r>
            <a:r>
              <a:rPr lang="en-US" sz="2400" dirty="0"/>
              <a:t> </a:t>
            </a:r>
            <a:r>
              <a:rPr lang="en-US" sz="2400" dirty="0" smtClean="0"/>
              <a:t>indicating there will be no charges.  Office of Finance will complete the statement on your behalf.</a:t>
            </a:r>
          </a:p>
        </p:txBody>
      </p:sp>
      <p:sp>
        <p:nvSpPr>
          <p:cNvPr id="3" name="Title 2"/>
          <p:cNvSpPr>
            <a:spLocks noGrp="1"/>
          </p:cNvSpPr>
          <p:nvPr>
            <p:ph type="title"/>
          </p:nvPr>
        </p:nvSpPr>
        <p:spPr/>
        <p:txBody>
          <a:bodyPr>
            <a:normAutofit/>
          </a:bodyPr>
          <a:lstStyle/>
          <a:p>
            <a:r>
              <a:rPr lang="en-US" sz="2900" dirty="0"/>
              <a:t>PROCUREMENT CARDS – What to Know</a:t>
            </a:r>
          </a:p>
        </p:txBody>
      </p:sp>
    </p:spTree>
    <p:extLst>
      <p:ext uri="{BB962C8B-B14F-4D97-AF65-F5344CB8AC3E}">
        <p14:creationId xmlns:p14="http://schemas.microsoft.com/office/powerpoint/2010/main" val="165422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334530"/>
            <a:ext cx="8734735" cy="3572475"/>
          </a:xfrm>
        </p:spPr>
        <p:txBody>
          <a:bodyPr/>
          <a:lstStyle/>
          <a:p>
            <a:pPr marL="457200" indent="-457200">
              <a:buFont typeface="Arial" panose="020B0604020202020204" pitchFamily="34" charset="0"/>
              <a:buChar char="•"/>
            </a:pPr>
            <a:r>
              <a:rPr lang="en-US" sz="2400" dirty="0"/>
              <a:t>CHARGES in May and/or June – please code all charges in CCER system, gather all receipts and arrange for one of the </a:t>
            </a:r>
            <a:r>
              <a:rPr lang="en-US" sz="2400" dirty="0" smtClean="0"/>
              <a:t>following options </a:t>
            </a:r>
            <a:r>
              <a:rPr lang="en-US" sz="2400" b="1" i="1" dirty="0" smtClean="0"/>
              <a:t>before leaving campus for summer</a:t>
            </a:r>
            <a:r>
              <a:rPr lang="en-US" sz="2400" dirty="0" smtClean="0"/>
              <a:t>:</a:t>
            </a:r>
          </a:p>
          <a:p>
            <a:pPr marL="914400" lvl="1" indent="-457200">
              <a:buFont typeface="Arial" panose="020B0604020202020204" pitchFamily="34" charset="0"/>
              <a:buChar char="•"/>
            </a:pPr>
            <a:r>
              <a:rPr lang="en-US" sz="1600" dirty="0" smtClean="0">
                <a:solidFill>
                  <a:schemeClr val="tx1"/>
                </a:solidFill>
              </a:rPr>
              <a:t>Designate someone in your area to reconcile May and/or June statement(s) and give or send your receipts to that delegate.  Contact Office of Finance at </a:t>
            </a:r>
            <a:r>
              <a:rPr lang="en-US" sz="1600" u="sng" dirty="0" smtClean="0">
                <a:solidFill>
                  <a:schemeClr val="tx1"/>
                </a:solidFill>
              </a:rPr>
              <a:t>finance@pugetsound.edu</a:t>
            </a:r>
            <a:r>
              <a:rPr lang="en-US" sz="1600" dirty="0" smtClean="0">
                <a:solidFill>
                  <a:schemeClr val="tx1"/>
                </a:solidFill>
              </a:rPr>
              <a:t> and ask us to ensure this individual has Reconciler privileges to your P-Card in the CCER system.</a:t>
            </a:r>
          </a:p>
          <a:p>
            <a:pPr marL="914400" lvl="1" indent="-457200">
              <a:buFont typeface="Arial" panose="020B0604020202020204" pitchFamily="34" charset="0"/>
              <a:buChar char="•"/>
            </a:pPr>
            <a:r>
              <a:rPr lang="en-US" sz="1600" dirty="0" smtClean="0">
                <a:solidFill>
                  <a:schemeClr val="tx1"/>
                </a:solidFill>
              </a:rPr>
              <a:t>For academic departments, coordinate with Jan Bartolatz to reconcile the May and/or June </a:t>
            </a:r>
            <a:r>
              <a:rPr lang="en-US" sz="1600" dirty="0">
                <a:solidFill>
                  <a:schemeClr val="tx1"/>
                </a:solidFill>
              </a:rPr>
              <a:t>statement(s) and give or send your receipts to </a:t>
            </a:r>
            <a:r>
              <a:rPr lang="en-US" sz="1600" dirty="0" smtClean="0">
                <a:solidFill>
                  <a:schemeClr val="tx1"/>
                </a:solidFill>
              </a:rPr>
              <a:t>her at </a:t>
            </a:r>
            <a:r>
              <a:rPr lang="en-US" sz="1600" u="sng" dirty="0" smtClean="0">
                <a:solidFill>
                  <a:schemeClr val="tx1"/>
                </a:solidFill>
              </a:rPr>
              <a:t>jbartolatz@pugetsound.edu</a:t>
            </a:r>
            <a:r>
              <a:rPr lang="en-US" sz="1600" dirty="0" smtClean="0">
                <a:solidFill>
                  <a:schemeClr val="tx1"/>
                </a:solidFill>
              </a:rPr>
              <a:t>.  </a:t>
            </a:r>
            <a:r>
              <a:rPr lang="en-US" sz="1600" dirty="0">
                <a:solidFill>
                  <a:schemeClr val="tx1"/>
                </a:solidFill>
              </a:rPr>
              <a:t>Contact </a:t>
            </a:r>
            <a:r>
              <a:rPr lang="en-US" sz="1600" dirty="0" smtClean="0">
                <a:solidFill>
                  <a:schemeClr val="tx1"/>
                </a:solidFill>
              </a:rPr>
              <a:t>Office of Finance at </a:t>
            </a:r>
            <a:r>
              <a:rPr lang="en-US" sz="1600" u="sng" dirty="0" smtClean="0">
                <a:solidFill>
                  <a:schemeClr val="tx1"/>
                </a:solidFill>
              </a:rPr>
              <a:t>finance@pugetsound.edu</a:t>
            </a:r>
            <a:r>
              <a:rPr lang="en-US" sz="1600" dirty="0">
                <a:solidFill>
                  <a:schemeClr val="tx1"/>
                </a:solidFill>
              </a:rPr>
              <a:t> </a:t>
            </a:r>
            <a:r>
              <a:rPr lang="en-US" sz="1600" dirty="0" smtClean="0">
                <a:solidFill>
                  <a:schemeClr val="tx1"/>
                </a:solidFill>
              </a:rPr>
              <a:t>and </a:t>
            </a:r>
            <a:r>
              <a:rPr lang="en-US" sz="1600" dirty="0">
                <a:solidFill>
                  <a:schemeClr val="tx1"/>
                </a:solidFill>
              </a:rPr>
              <a:t>ask </a:t>
            </a:r>
            <a:r>
              <a:rPr lang="en-US" sz="1600" dirty="0" smtClean="0">
                <a:solidFill>
                  <a:schemeClr val="tx1"/>
                </a:solidFill>
              </a:rPr>
              <a:t>us </a:t>
            </a:r>
            <a:r>
              <a:rPr lang="en-US" sz="1600" dirty="0">
                <a:solidFill>
                  <a:schemeClr val="tx1"/>
                </a:solidFill>
              </a:rPr>
              <a:t>to ensure </a:t>
            </a:r>
            <a:r>
              <a:rPr lang="en-US" sz="1600" dirty="0" smtClean="0">
                <a:solidFill>
                  <a:schemeClr val="tx1"/>
                </a:solidFill>
              </a:rPr>
              <a:t>Jan </a:t>
            </a:r>
            <a:r>
              <a:rPr lang="en-US" sz="1600" dirty="0">
                <a:solidFill>
                  <a:schemeClr val="tx1"/>
                </a:solidFill>
              </a:rPr>
              <a:t>has Reconciler privileges to your P-Card in the CCER system.</a:t>
            </a:r>
          </a:p>
          <a:p>
            <a:pPr marL="914400" lvl="1" indent="-457200">
              <a:buFont typeface="Arial" panose="020B0604020202020204" pitchFamily="34" charset="0"/>
              <a:buChar char="•"/>
            </a:pPr>
            <a:endParaRPr lang="en-US" sz="1400" dirty="0"/>
          </a:p>
          <a:p>
            <a:endParaRPr lang="en-US" dirty="0"/>
          </a:p>
        </p:txBody>
      </p:sp>
      <p:sp>
        <p:nvSpPr>
          <p:cNvPr id="3" name="Title 2"/>
          <p:cNvSpPr>
            <a:spLocks noGrp="1"/>
          </p:cNvSpPr>
          <p:nvPr>
            <p:ph type="title"/>
          </p:nvPr>
        </p:nvSpPr>
        <p:spPr/>
        <p:txBody>
          <a:bodyPr>
            <a:normAutofit/>
          </a:bodyPr>
          <a:lstStyle/>
          <a:p>
            <a:r>
              <a:rPr lang="en-US" sz="2900" dirty="0" smtClean="0"/>
              <a:t>PROCUREMENT CARDS – What to Know</a:t>
            </a:r>
            <a:endParaRPr lang="en-US" sz="2900" dirty="0"/>
          </a:p>
        </p:txBody>
      </p:sp>
    </p:spTree>
    <p:extLst>
      <p:ext uri="{BB962C8B-B14F-4D97-AF65-F5344CB8AC3E}">
        <p14:creationId xmlns:p14="http://schemas.microsoft.com/office/powerpoint/2010/main" val="130906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2600" dirty="0" smtClean="0"/>
              <a:t>If your circumstances involve an </a:t>
            </a:r>
            <a:r>
              <a:rPr lang="en-US" sz="2600" u="sng" dirty="0" smtClean="0"/>
              <a:t>unavoidable delay </a:t>
            </a:r>
            <a:r>
              <a:rPr lang="en-US" sz="2600" dirty="0" smtClean="0"/>
              <a:t>in delivery of furniture or equipment ordered well before June 30, or the </a:t>
            </a:r>
            <a:r>
              <a:rPr lang="en-US" sz="2600" u="sng" dirty="0" smtClean="0"/>
              <a:t>unavoidable delay</a:t>
            </a:r>
            <a:r>
              <a:rPr lang="en-US" sz="2600" dirty="0" smtClean="0"/>
              <a:t> in the start or completion of a construction/renovation project scheduled to conclude by June 30, please contact Budget Analyst Jessica Brown at </a:t>
            </a:r>
            <a:r>
              <a:rPr lang="en-US" sz="2600" u="sng" dirty="0" smtClean="0"/>
              <a:t>finance@pugetsound.edu</a:t>
            </a:r>
            <a:r>
              <a:rPr lang="en-US" sz="2600" dirty="0" smtClean="0"/>
              <a:t> for assistance.</a:t>
            </a:r>
            <a:endParaRPr lang="en-US" sz="2600" dirty="0"/>
          </a:p>
        </p:txBody>
      </p:sp>
      <p:sp>
        <p:nvSpPr>
          <p:cNvPr id="3" name="Title 2"/>
          <p:cNvSpPr>
            <a:spLocks noGrp="1"/>
          </p:cNvSpPr>
          <p:nvPr>
            <p:ph type="title"/>
          </p:nvPr>
        </p:nvSpPr>
        <p:spPr/>
        <p:txBody>
          <a:bodyPr>
            <a:normAutofit fontScale="90000"/>
          </a:bodyPr>
          <a:lstStyle/>
          <a:p>
            <a:r>
              <a:rPr lang="en-US" sz="3000" dirty="0" smtClean="0"/>
              <a:t>RECEIPT/DELIVERY -Unusual Circumstances</a:t>
            </a:r>
            <a:endParaRPr lang="en-US" sz="3000" dirty="0"/>
          </a:p>
        </p:txBody>
      </p:sp>
    </p:spTree>
    <p:extLst>
      <p:ext uri="{BB962C8B-B14F-4D97-AF65-F5344CB8AC3E}">
        <p14:creationId xmlns:p14="http://schemas.microsoft.com/office/powerpoint/2010/main" val="4199675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sz="2600" dirty="0" smtClean="0"/>
              <a:t>Submit general questions and reclassifications to </a:t>
            </a:r>
            <a:r>
              <a:rPr lang="en-US" sz="2600" dirty="0" smtClean="0">
                <a:hlinkClick r:id="rId3"/>
              </a:rPr>
              <a:t>finance@pugetsound.edu</a:t>
            </a:r>
            <a:r>
              <a:rPr lang="en-US" sz="2600" dirty="0" smtClean="0"/>
              <a:t>.</a:t>
            </a:r>
          </a:p>
          <a:p>
            <a:endParaRPr lang="en-US" sz="2600" dirty="0" smtClean="0"/>
          </a:p>
          <a:p>
            <a:r>
              <a:rPr lang="en-US" sz="2600" dirty="0" smtClean="0"/>
              <a:t>Please remember to always send A/P and non-A/P reclassification requests in separate emails.</a:t>
            </a:r>
          </a:p>
          <a:p>
            <a:endParaRPr lang="en-US" sz="2600" dirty="0" smtClean="0"/>
          </a:p>
          <a:p>
            <a:r>
              <a:rPr lang="en-US" sz="2600" dirty="0" smtClean="0"/>
              <a:t>If you have specific questions on accruals or prepaids, please call Wendy Vu at x2732.</a:t>
            </a:r>
            <a:endParaRPr lang="en-US" sz="2600" dirty="0"/>
          </a:p>
        </p:txBody>
      </p:sp>
      <p:sp>
        <p:nvSpPr>
          <p:cNvPr id="3" name="Title 2"/>
          <p:cNvSpPr>
            <a:spLocks noGrp="1"/>
          </p:cNvSpPr>
          <p:nvPr>
            <p:ph type="title"/>
          </p:nvPr>
        </p:nvSpPr>
        <p:spPr>
          <a:xfrm>
            <a:off x="116059" y="472616"/>
            <a:ext cx="7823609" cy="596097"/>
          </a:xfrm>
        </p:spPr>
        <p:txBody>
          <a:bodyPr>
            <a:normAutofit fontScale="90000"/>
          </a:bodyPr>
          <a:lstStyle/>
          <a:p>
            <a:r>
              <a:rPr lang="en-US" sz="2400" dirty="0" smtClean="0"/>
              <a:t>FREQUENTLY ASKED QUESTIONS- General/Accounts </a:t>
            </a:r>
            <a:r>
              <a:rPr lang="en-US" sz="2400" dirty="0"/>
              <a:t>Payable</a:t>
            </a:r>
          </a:p>
        </p:txBody>
      </p:sp>
    </p:spTree>
    <p:extLst>
      <p:ext uri="{BB962C8B-B14F-4D97-AF65-F5344CB8AC3E}">
        <p14:creationId xmlns:p14="http://schemas.microsoft.com/office/powerpoint/2010/main" val="3237847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Why do all new suppliers need to submit a W-9?</a:t>
            </a:r>
          </a:p>
          <a:p>
            <a:pPr marL="914400" lvl="1" indent="-457200">
              <a:buFont typeface="Arial" panose="020B0604020202020204" pitchFamily="34" charset="0"/>
              <a:buChar char="•"/>
            </a:pPr>
            <a:r>
              <a:rPr lang="en-US" dirty="0" smtClean="0">
                <a:solidFill>
                  <a:schemeClr val="tx1"/>
                </a:solidFill>
              </a:rPr>
              <a:t>To perform the appropriate analysis on taxability of transactions for the IRS, Form W-9 is required</a:t>
            </a:r>
          </a:p>
          <a:p>
            <a:pPr marL="914400" lvl="1" indent="-457200">
              <a:buFont typeface="Arial" panose="020B0604020202020204" pitchFamily="34" charset="0"/>
              <a:buChar char="•"/>
            </a:pPr>
            <a:r>
              <a:rPr lang="en-US" dirty="0" smtClean="0">
                <a:solidFill>
                  <a:schemeClr val="tx1"/>
                </a:solidFill>
              </a:rPr>
              <a:t>IRS Auditors will request documentation</a:t>
            </a:r>
            <a:endParaRPr lang="en-US" dirty="0"/>
          </a:p>
          <a:p>
            <a:r>
              <a:rPr lang="en-US" dirty="0" smtClean="0"/>
              <a:t>Is there a new mileage rate, and when will it take effect?</a:t>
            </a:r>
          </a:p>
          <a:p>
            <a:pPr marL="914400" lvl="1" indent="-457200">
              <a:buFont typeface="Arial" panose="020B0604020202020204" pitchFamily="34" charset="0"/>
              <a:buChar char="•"/>
            </a:pPr>
            <a:r>
              <a:rPr lang="en-US" dirty="0" smtClean="0">
                <a:solidFill>
                  <a:schemeClr val="tx1"/>
                </a:solidFill>
              </a:rPr>
              <a:t>The current mileage rate is 56 cents per mile, in use since January 1</a:t>
            </a:r>
            <a:r>
              <a:rPr lang="en-US" baseline="30000" dirty="0" smtClean="0">
                <a:solidFill>
                  <a:schemeClr val="tx1"/>
                </a:solidFill>
              </a:rPr>
              <a:t>st</a:t>
            </a:r>
            <a:r>
              <a:rPr lang="en-US" dirty="0" smtClean="0">
                <a:solidFill>
                  <a:schemeClr val="tx1"/>
                </a:solidFill>
              </a:rPr>
              <a:t>, 2021. The IRS has not announced a mid-year revision to this rate.</a:t>
            </a:r>
          </a:p>
          <a:p>
            <a:pPr lvl="1"/>
            <a:endParaRPr lang="en-US" dirty="0"/>
          </a:p>
        </p:txBody>
      </p:sp>
      <p:sp>
        <p:nvSpPr>
          <p:cNvPr id="3" name="Title 2"/>
          <p:cNvSpPr>
            <a:spLocks noGrp="1"/>
          </p:cNvSpPr>
          <p:nvPr>
            <p:ph type="title"/>
          </p:nvPr>
        </p:nvSpPr>
        <p:spPr/>
        <p:txBody>
          <a:bodyPr>
            <a:noAutofit/>
          </a:bodyPr>
          <a:lstStyle/>
          <a:p>
            <a:r>
              <a:rPr lang="en-US" sz="2200" dirty="0" smtClean="0"/>
              <a:t>FREQUENTLY ASKED QUESTIONS– Accounts Payable</a:t>
            </a:r>
            <a:endParaRPr lang="en-US" sz="2200" dirty="0"/>
          </a:p>
        </p:txBody>
      </p:sp>
    </p:spTree>
    <p:extLst>
      <p:ext uri="{BB962C8B-B14F-4D97-AF65-F5344CB8AC3E}">
        <p14:creationId xmlns:p14="http://schemas.microsoft.com/office/powerpoint/2010/main" val="2516719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334530"/>
            <a:ext cx="8734735" cy="3572475"/>
          </a:xfrm>
        </p:spPr>
        <p:txBody>
          <a:bodyPr>
            <a:normAutofit lnSpcReduction="10000"/>
          </a:bodyPr>
          <a:lstStyle/>
          <a:p>
            <a:pPr marL="514350" indent="-514350">
              <a:buFont typeface="Arial" panose="020B0604020202020204" pitchFamily="34" charset="0"/>
              <a:buChar char="•"/>
            </a:pPr>
            <a:r>
              <a:rPr lang="en-US" sz="2400" dirty="0" smtClean="0"/>
              <a:t>How do I find my supplier number?</a:t>
            </a:r>
          </a:p>
          <a:p>
            <a:pPr marL="514350" indent="-514350">
              <a:buFont typeface="Arial" panose="020B0604020202020204" pitchFamily="34" charset="0"/>
              <a:buChar char="•"/>
            </a:pPr>
            <a:r>
              <a:rPr lang="en-US" sz="2400" dirty="0" smtClean="0"/>
              <a:t>What is my PO number?</a:t>
            </a:r>
          </a:p>
          <a:p>
            <a:pPr marL="514350" indent="-514350">
              <a:buFont typeface="Arial" panose="020B0604020202020204" pitchFamily="34" charset="0"/>
              <a:buChar char="•"/>
            </a:pPr>
            <a:r>
              <a:rPr lang="en-US" sz="2400" dirty="0" smtClean="0"/>
              <a:t>How can I get purchase history information?</a:t>
            </a:r>
          </a:p>
          <a:p>
            <a:pPr marL="514350" indent="-514350">
              <a:buFont typeface="Arial" panose="020B0604020202020204" pitchFamily="34" charset="0"/>
              <a:buChar char="•"/>
            </a:pPr>
            <a:r>
              <a:rPr lang="en-US" sz="2400" dirty="0"/>
              <a:t>Why doesn’t my supplier show up in the drop-down for a requisition?</a:t>
            </a:r>
          </a:p>
          <a:p>
            <a:pPr marL="514350" indent="-514350">
              <a:buFont typeface="Arial" panose="020B0604020202020204" pitchFamily="34" charset="0"/>
              <a:buChar char="•"/>
            </a:pPr>
            <a:r>
              <a:rPr lang="en-US" sz="2400" dirty="0" smtClean="0"/>
              <a:t>What do I do if I ordered incorrectly or product is damaged when received?</a:t>
            </a:r>
          </a:p>
          <a:p>
            <a:pPr marL="514350" indent="-514350">
              <a:buFont typeface="Arial" panose="020B0604020202020204" pitchFamily="34" charset="0"/>
              <a:buChar char="•"/>
            </a:pPr>
            <a:r>
              <a:rPr lang="en-US" sz="2400" dirty="0" smtClean="0"/>
              <a:t>Who can help me with a chair or other furniture purchase?</a:t>
            </a:r>
          </a:p>
          <a:p>
            <a:pPr marL="514350" indent="-514350">
              <a:buFont typeface="Arial" panose="020B0604020202020204" pitchFamily="34" charset="0"/>
              <a:buChar char="•"/>
            </a:pPr>
            <a:r>
              <a:rPr lang="en-US" sz="2400" dirty="0" smtClean="0"/>
              <a:t>How </a:t>
            </a:r>
            <a:r>
              <a:rPr lang="en-US" sz="2400" dirty="0"/>
              <a:t>do I gain access for a new requestor in PeopleSoft?</a:t>
            </a:r>
          </a:p>
          <a:p>
            <a:endParaRPr lang="en-US" sz="2400" dirty="0" smtClean="0"/>
          </a:p>
          <a:p>
            <a:endParaRPr lang="en-US" sz="2400" dirty="0"/>
          </a:p>
        </p:txBody>
      </p:sp>
      <p:sp>
        <p:nvSpPr>
          <p:cNvPr id="3" name="Title 2"/>
          <p:cNvSpPr>
            <a:spLocks noGrp="1"/>
          </p:cNvSpPr>
          <p:nvPr>
            <p:ph type="title"/>
          </p:nvPr>
        </p:nvSpPr>
        <p:spPr/>
        <p:txBody>
          <a:bodyPr>
            <a:normAutofit fontScale="90000"/>
          </a:bodyPr>
          <a:lstStyle/>
          <a:p>
            <a:r>
              <a:rPr lang="en-US" sz="2700" dirty="0" smtClean="0"/>
              <a:t/>
            </a:r>
            <a:br>
              <a:rPr lang="en-US" sz="2700" dirty="0" smtClean="0"/>
            </a:br>
            <a:r>
              <a:rPr lang="en-US" sz="2700" dirty="0" smtClean="0"/>
              <a:t>FREQUENTLY ASKED QUESTIONS - Procurement</a:t>
            </a: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35986621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457200" indent="-457200">
              <a:buFont typeface="Arial" panose="020B0604020202020204" pitchFamily="34" charset="0"/>
              <a:buChar char="•"/>
            </a:pPr>
            <a:r>
              <a:rPr lang="en-US" dirty="0" smtClean="0"/>
              <a:t>What happens if my card is lost or stolen?</a:t>
            </a:r>
          </a:p>
          <a:p>
            <a:pPr marL="457200" indent="-457200">
              <a:buFont typeface="Arial" panose="020B0604020202020204" pitchFamily="34" charset="0"/>
              <a:buChar char="•"/>
            </a:pPr>
            <a:r>
              <a:rPr lang="en-US" dirty="0" smtClean="0"/>
              <a:t>What should the monthly limit for a P-Card be?</a:t>
            </a:r>
          </a:p>
          <a:p>
            <a:pPr marL="457200" indent="-457200">
              <a:buFont typeface="Arial" panose="020B0604020202020204" pitchFamily="34" charset="0"/>
              <a:buChar char="•"/>
            </a:pPr>
            <a:r>
              <a:rPr lang="en-US" dirty="0" smtClean="0"/>
              <a:t>How can I have a card limit increased in extenuating circumstances?</a:t>
            </a:r>
          </a:p>
          <a:p>
            <a:pPr marL="457200" indent="-457200">
              <a:buFont typeface="Arial" panose="020B0604020202020204" pitchFamily="34" charset="0"/>
              <a:buChar char="•"/>
            </a:pPr>
            <a:r>
              <a:rPr lang="en-US" dirty="0" smtClean="0"/>
              <a:t>Why shouldn’t I be a reconciler and an approver for the same cardholder? </a:t>
            </a:r>
            <a:endParaRPr lang="en-US" dirty="0"/>
          </a:p>
        </p:txBody>
      </p:sp>
      <p:sp>
        <p:nvSpPr>
          <p:cNvPr id="3" name="Title 2"/>
          <p:cNvSpPr>
            <a:spLocks noGrp="1"/>
          </p:cNvSpPr>
          <p:nvPr>
            <p:ph type="title"/>
          </p:nvPr>
        </p:nvSpPr>
        <p:spPr/>
        <p:txBody>
          <a:bodyPr>
            <a:normAutofit fontScale="90000"/>
          </a:bodyPr>
          <a:lstStyle/>
          <a:p>
            <a:r>
              <a:rPr lang="en-US" sz="3000" dirty="0" smtClean="0"/>
              <a:t>FREQUENTLY ASKED QUESTIONS – P-Card</a:t>
            </a:r>
            <a:endParaRPr lang="en-US" sz="3000" dirty="0"/>
          </a:p>
        </p:txBody>
      </p:sp>
    </p:spTree>
    <p:extLst>
      <p:ext uri="{BB962C8B-B14F-4D97-AF65-F5344CB8AC3E}">
        <p14:creationId xmlns:p14="http://schemas.microsoft.com/office/powerpoint/2010/main" val="1054975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37018" y="1619294"/>
            <a:ext cx="5619033" cy="3279072"/>
          </a:xfrm>
        </p:spPr>
        <p:txBody>
          <a:bodyPr>
            <a:normAutofit lnSpcReduction="10000"/>
          </a:bodyPr>
          <a:lstStyle/>
          <a:p>
            <a:r>
              <a:rPr lang="en-US" u="sng" dirty="0" smtClean="0"/>
              <a:t>June Deadlines</a:t>
            </a:r>
          </a:p>
          <a:p>
            <a:pPr marL="342900" indent="-342900">
              <a:buFont typeface="Arial" panose="020B0604020202020204" pitchFamily="34" charset="0"/>
              <a:buChar char="•"/>
            </a:pPr>
            <a:r>
              <a:rPr lang="en-US" dirty="0" smtClean="0"/>
              <a:t>Review outstanding PeopleSoft open requisitions and open Purchase Orders (</a:t>
            </a:r>
            <a:r>
              <a:rPr lang="en-US" dirty="0" smtClean="0"/>
              <a:t>POs</a:t>
            </a:r>
            <a:r>
              <a:rPr lang="en-US" dirty="0" smtClean="0"/>
              <a:t>)</a:t>
            </a:r>
          </a:p>
          <a:p>
            <a:pPr marL="342900" indent="-342900">
              <a:buFont typeface="Arial" panose="020B0604020202020204" pitchFamily="34" charset="0"/>
              <a:buChar char="•"/>
            </a:pPr>
            <a:r>
              <a:rPr lang="en-US" dirty="0" smtClean="0"/>
              <a:t>Request assistance from Procurement where open requisitions and </a:t>
            </a:r>
            <a:r>
              <a:rPr lang="en-US" dirty="0" smtClean="0"/>
              <a:t>POs </a:t>
            </a:r>
            <a:r>
              <a:rPr lang="en-US" dirty="0" smtClean="0"/>
              <a:t>require attention</a:t>
            </a:r>
          </a:p>
          <a:p>
            <a:pPr marL="342900" indent="-342900">
              <a:buFont typeface="Arial" panose="020B0604020202020204" pitchFamily="34" charset="0"/>
              <a:buChar char="•"/>
            </a:pPr>
            <a:r>
              <a:rPr lang="en-US" dirty="0" smtClean="0"/>
              <a:t>Wells Fargo VISA cardholders complete May statement review</a:t>
            </a:r>
          </a:p>
          <a:p>
            <a:pPr marL="342900" indent="-342900">
              <a:buFont typeface="Arial" panose="020B0604020202020204" pitchFamily="34" charset="0"/>
              <a:buChar char="•"/>
            </a:pPr>
            <a:r>
              <a:rPr lang="en-US" dirty="0" smtClean="0"/>
              <a:t>Wells Fargo VISA approvers complete May statement approval	</a:t>
            </a:r>
          </a:p>
          <a:p>
            <a:pPr marL="342900" indent="-342900">
              <a:buFont typeface="Arial" panose="020B0604020202020204" pitchFamily="34" charset="0"/>
              <a:buChar char="•"/>
            </a:pPr>
            <a:endParaRPr lang="en-US" dirty="0" smtClean="0"/>
          </a:p>
        </p:txBody>
      </p:sp>
      <p:sp>
        <p:nvSpPr>
          <p:cNvPr id="3" name="Text Placeholder 2"/>
          <p:cNvSpPr>
            <a:spLocks noGrp="1"/>
          </p:cNvSpPr>
          <p:nvPr>
            <p:ph type="body" idx="10"/>
          </p:nvPr>
        </p:nvSpPr>
        <p:spPr>
          <a:xfrm>
            <a:off x="6620359" y="1619294"/>
            <a:ext cx="2140086" cy="3279072"/>
          </a:xfrm>
        </p:spPr>
        <p:txBody>
          <a:bodyPr/>
          <a:lstStyle/>
          <a:p>
            <a:pPr marL="0" indent="0">
              <a:buNone/>
            </a:pPr>
            <a:r>
              <a:rPr lang="en-US" u="sng" dirty="0" smtClean="0"/>
              <a:t>Completion Date</a:t>
            </a:r>
          </a:p>
          <a:p>
            <a:pPr marL="0" indent="0" algn="r">
              <a:buNone/>
            </a:pPr>
            <a:r>
              <a:rPr lang="en-US" b="1" dirty="0" smtClean="0">
                <a:solidFill>
                  <a:schemeClr val="tx1"/>
                </a:solidFill>
              </a:rPr>
              <a:t>June 1</a:t>
            </a:r>
          </a:p>
          <a:p>
            <a:pPr marL="0" indent="0" algn="r">
              <a:buNone/>
            </a:pPr>
            <a:endParaRPr lang="en-US" dirty="0">
              <a:solidFill>
                <a:srgbClr val="FF0000"/>
              </a:solidFill>
            </a:endParaRPr>
          </a:p>
          <a:p>
            <a:pPr marL="0" indent="0" algn="r">
              <a:buNone/>
            </a:pPr>
            <a:r>
              <a:rPr lang="en-US" b="1" dirty="0" smtClean="0">
                <a:solidFill>
                  <a:schemeClr val="tx1"/>
                </a:solidFill>
              </a:rPr>
              <a:t>June 2</a:t>
            </a:r>
          </a:p>
          <a:p>
            <a:pPr marL="0" indent="0" algn="r">
              <a:buNone/>
            </a:pPr>
            <a:endParaRPr lang="en-US" dirty="0">
              <a:solidFill>
                <a:srgbClr val="FF0000"/>
              </a:solidFill>
            </a:endParaRPr>
          </a:p>
          <a:p>
            <a:pPr marL="0" indent="0" algn="r">
              <a:buNone/>
            </a:pPr>
            <a:r>
              <a:rPr lang="en-US" b="1" dirty="0" smtClean="0">
                <a:solidFill>
                  <a:schemeClr val="tx1"/>
                </a:solidFill>
              </a:rPr>
              <a:t>June 7</a:t>
            </a:r>
          </a:p>
          <a:p>
            <a:pPr marL="0" indent="0" algn="r">
              <a:buNone/>
            </a:pPr>
            <a:endParaRPr lang="en-US" dirty="0">
              <a:solidFill>
                <a:srgbClr val="FF0000"/>
              </a:solidFill>
            </a:endParaRPr>
          </a:p>
          <a:p>
            <a:pPr marL="0" indent="0" algn="r">
              <a:buNone/>
            </a:pPr>
            <a:r>
              <a:rPr lang="en-US" b="1" dirty="0" smtClean="0">
                <a:solidFill>
                  <a:schemeClr val="tx1"/>
                </a:solidFill>
              </a:rPr>
              <a:t>June 12</a:t>
            </a:r>
            <a:endParaRPr lang="en-US" b="1" dirty="0">
              <a:solidFill>
                <a:schemeClr val="tx1"/>
              </a:solidFill>
            </a:endParaRPr>
          </a:p>
        </p:txBody>
      </p:sp>
      <p:sp>
        <p:nvSpPr>
          <p:cNvPr id="4" name="Text Placeholder 3"/>
          <p:cNvSpPr>
            <a:spLocks noGrp="1"/>
          </p:cNvSpPr>
          <p:nvPr>
            <p:ph type="body" idx="11"/>
          </p:nvPr>
        </p:nvSpPr>
        <p:spPr>
          <a:xfrm>
            <a:off x="5988060" y="1633524"/>
            <a:ext cx="500290" cy="3279072"/>
          </a:xfrm>
        </p:spPr>
        <p:txBody>
          <a:bodyPr/>
          <a:lstStyle/>
          <a:p>
            <a:endParaRPr lang="en-US" dirty="0" smtClean="0"/>
          </a:p>
          <a:p>
            <a:endParaRPr lang="en-US" dirty="0"/>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3505101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37019" y="1507782"/>
            <a:ext cx="6047048" cy="3279072"/>
          </a:xfrm>
        </p:spPr>
        <p:txBody>
          <a:bodyPr>
            <a:normAutofit fontScale="92500" lnSpcReduction="10000"/>
          </a:bodyPr>
          <a:lstStyle/>
          <a:p>
            <a:r>
              <a:rPr lang="en-US" u="sng" dirty="0" smtClean="0"/>
              <a:t>June Deadlines-continued</a:t>
            </a:r>
          </a:p>
          <a:p>
            <a:pPr marL="342900" indent="-342900">
              <a:buFont typeface="Arial" panose="020B0604020202020204" pitchFamily="34" charset="0"/>
              <a:buChar char="•"/>
            </a:pPr>
            <a:r>
              <a:rPr lang="en-US" dirty="0" smtClean="0"/>
              <a:t>All FY21 approved requisitions greater than $1,000, with expected delivery by June 30, sent to Procurement</a:t>
            </a:r>
          </a:p>
          <a:p>
            <a:pPr marL="342900" indent="-342900">
              <a:buFont typeface="Arial" panose="020B0604020202020204" pitchFamily="34" charset="0"/>
              <a:buChar char="•"/>
            </a:pPr>
            <a:r>
              <a:rPr lang="en-US" dirty="0"/>
              <a:t>Submit expense (cash) advance accounting with receipts to </a:t>
            </a:r>
            <a:r>
              <a:rPr lang="en-US" dirty="0" smtClean="0"/>
              <a:t>A/P</a:t>
            </a:r>
          </a:p>
          <a:p>
            <a:pPr marL="342900" indent="-342900">
              <a:buFont typeface="Arial" panose="020B0604020202020204" pitchFamily="34" charset="0"/>
              <a:buChar char="•"/>
            </a:pPr>
            <a:r>
              <a:rPr lang="en-US" dirty="0" smtClean="0"/>
              <a:t>Ensure </a:t>
            </a:r>
            <a:r>
              <a:rPr lang="en-US" dirty="0"/>
              <a:t>all petty cash reimbursements are submitted to A/P and picked up as processed</a:t>
            </a:r>
          </a:p>
          <a:p>
            <a:pPr marL="342900" indent="-342900">
              <a:buFont typeface="Arial" panose="020B0604020202020204" pitchFamily="34" charset="0"/>
              <a:buChar char="•"/>
            </a:pPr>
            <a:r>
              <a:rPr lang="en-US" dirty="0"/>
              <a:t>Submit all department deposits to Office of Finance</a:t>
            </a:r>
            <a:endParaRPr lang="en-US" u="sng" dirty="0"/>
          </a:p>
          <a:p>
            <a:pPr marL="342900" indent="-342900">
              <a:buFont typeface="Arial" panose="020B0604020202020204" pitchFamily="34" charset="0"/>
              <a:buChar char="•"/>
            </a:pPr>
            <a:r>
              <a:rPr lang="en-US" dirty="0" smtClean="0"/>
              <a:t>May Procurement (P-Card) and out of pocket (OOP) transactions posted to PeopleSoft</a:t>
            </a:r>
          </a:p>
          <a:p>
            <a:endParaRPr lang="en-US" dirty="0" smtClean="0"/>
          </a:p>
          <a:p>
            <a:pPr marL="342900" indent="-342900">
              <a:buFont typeface="Arial" panose="020B0604020202020204" pitchFamily="34" charset="0"/>
              <a:buChar char="•"/>
            </a:pPr>
            <a:endParaRPr lang="en-US" dirty="0" smtClean="0"/>
          </a:p>
          <a:p>
            <a:endParaRPr lang="en-US" dirty="0"/>
          </a:p>
        </p:txBody>
      </p:sp>
      <p:sp>
        <p:nvSpPr>
          <p:cNvPr id="3" name="Text Placeholder 2"/>
          <p:cNvSpPr>
            <a:spLocks noGrp="1"/>
          </p:cNvSpPr>
          <p:nvPr>
            <p:ph type="body" idx="10"/>
          </p:nvPr>
        </p:nvSpPr>
        <p:spPr>
          <a:xfrm>
            <a:off x="6770452" y="1640759"/>
            <a:ext cx="2128214" cy="3279072"/>
          </a:xfrm>
        </p:spPr>
        <p:txBody>
          <a:bodyPr>
            <a:normAutofit fontScale="92500" lnSpcReduction="10000"/>
          </a:bodyPr>
          <a:lstStyle/>
          <a:p>
            <a:pPr marL="0" indent="0">
              <a:buNone/>
            </a:pPr>
            <a:r>
              <a:rPr lang="en-US" u="sng" dirty="0" smtClean="0"/>
              <a:t>Completion Date</a:t>
            </a:r>
          </a:p>
          <a:p>
            <a:pPr marL="0" indent="0" algn="r">
              <a:buNone/>
            </a:pPr>
            <a:r>
              <a:rPr lang="en-US" b="1" dirty="0" smtClean="0">
                <a:solidFill>
                  <a:schemeClr val="tx1"/>
                </a:solidFill>
              </a:rPr>
              <a:t>June 15</a:t>
            </a:r>
          </a:p>
          <a:p>
            <a:pPr marL="0" indent="0" algn="r">
              <a:buNone/>
            </a:pPr>
            <a:endParaRPr lang="en-US" dirty="0" smtClean="0">
              <a:solidFill>
                <a:srgbClr val="FF0000"/>
              </a:solidFill>
            </a:endParaRPr>
          </a:p>
          <a:p>
            <a:pPr marL="0" indent="0" algn="r">
              <a:buNone/>
            </a:pPr>
            <a:r>
              <a:rPr lang="en-US" b="1" dirty="0">
                <a:solidFill>
                  <a:schemeClr val="tx1"/>
                </a:solidFill>
              </a:rPr>
              <a:t>June </a:t>
            </a:r>
            <a:r>
              <a:rPr lang="en-US" b="1" dirty="0" smtClean="0">
                <a:solidFill>
                  <a:schemeClr val="tx1"/>
                </a:solidFill>
              </a:rPr>
              <a:t>24</a:t>
            </a:r>
          </a:p>
          <a:p>
            <a:pPr marL="0" indent="0" algn="r">
              <a:buNone/>
            </a:pPr>
            <a:endParaRPr lang="en-US" b="1" dirty="0">
              <a:solidFill>
                <a:schemeClr val="tx1"/>
              </a:solidFill>
            </a:endParaRPr>
          </a:p>
          <a:p>
            <a:pPr marL="0" indent="0" algn="r">
              <a:buNone/>
            </a:pPr>
            <a:r>
              <a:rPr lang="en-US" b="1" dirty="0" smtClean="0">
                <a:solidFill>
                  <a:schemeClr val="tx1"/>
                </a:solidFill>
              </a:rPr>
              <a:t>June 25</a:t>
            </a:r>
          </a:p>
          <a:p>
            <a:pPr marL="0" indent="0" algn="r">
              <a:buNone/>
            </a:pPr>
            <a:endParaRPr lang="en-US" dirty="0">
              <a:solidFill>
                <a:srgbClr val="FF0000"/>
              </a:solidFill>
            </a:endParaRPr>
          </a:p>
          <a:p>
            <a:pPr marL="0" indent="0" algn="r">
              <a:buNone/>
            </a:pPr>
            <a:r>
              <a:rPr lang="en-US" b="1" dirty="0" smtClean="0">
                <a:solidFill>
                  <a:schemeClr val="tx1"/>
                </a:solidFill>
              </a:rPr>
              <a:t>June 25</a:t>
            </a:r>
          </a:p>
          <a:p>
            <a:pPr marL="0" indent="0" algn="r">
              <a:buNone/>
            </a:pPr>
            <a:endParaRPr lang="en-US" b="1" dirty="0" smtClean="0">
              <a:solidFill>
                <a:schemeClr val="tx1"/>
              </a:solidFill>
            </a:endParaRPr>
          </a:p>
          <a:p>
            <a:pPr marL="0" indent="0" algn="r">
              <a:buNone/>
            </a:pPr>
            <a:r>
              <a:rPr lang="en-US" b="1" dirty="0" smtClean="0">
                <a:solidFill>
                  <a:schemeClr val="tx1"/>
                </a:solidFill>
              </a:rPr>
              <a:t>June 28</a:t>
            </a:r>
          </a:p>
          <a:p>
            <a:pPr marL="0" indent="0" algn="r">
              <a:buNone/>
            </a:pPr>
            <a:endParaRPr lang="en-US" dirty="0">
              <a:solidFill>
                <a:srgbClr val="FF0000"/>
              </a:solidFill>
            </a:endParaRPr>
          </a:p>
          <a:p>
            <a:pPr marL="0" indent="0" algn="r">
              <a:buNone/>
            </a:pPr>
            <a:endParaRPr lang="en-US" b="1" dirty="0">
              <a:solidFill>
                <a:schemeClr val="tx1"/>
              </a:solidFill>
            </a:endParaRPr>
          </a:p>
        </p:txBody>
      </p:sp>
      <p:sp>
        <p:nvSpPr>
          <p:cNvPr id="4" name="Text Placeholder 3"/>
          <p:cNvSpPr>
            <a:spLocks noGrp="1"/>
          </p:cNvSpPr>
          <p:nvPr>
            <p:ph type="body" idx="11"/>
          </p:nvPr>
        </p:nvSpPr>
        <p:spPr>
          <a:xfrm>
            <a:off x="6284067" y="1614069"/>
            <a:ext cx="376750" cy="3279072"/>
          </a:xfrm>
        </p:spPr>
        <p:txBody>
          <a:bodyPr/>
          <a:lstStyle/>
          <a:p>
            <a:r>
              <a:rPr lang="en-US" dirty="0" smtClean="0"/>
              <a:t> </a:t>
            </a:r>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585146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37019" y="1414272"/>
            <a:ext cx="6027594" cy="3484094"/>
          </a:xfrm>
        </p:spPr>
        <p:txBody>
          <a:bodyPr>
            <a:normAutofit/>
          </a:bodyPr>
          <a:lstStyle/>
          <a:p>
            <a:r>
              <a:rPr lang="en-US" u="sng" dirty="0" smtClean="0"/>
              <a:t>June Deadlines-continued</a:t>
            </a:r>
          </a:p>
          <a:p>
            <a:pPr marL="342900" indent="-342900">
              <a:buFont typeface="Arial" panose="020B0604020202020204" pitchFamily="34" charset="0"/>
              <a:buChar char="•"/>
            </a:pPr>
            <a:r>
              <a:rPr lang="en-US" dirty="0" smtClean="0"/>
              <a:t>Submit </a:t>
            </a:r>
            <a:r>
              <a:rPr lang="en-US" dirty="0"/>
              <a:t>coded and approved invoices to Accounts Payable (A/P) daily throughout </a:t>
            </a:r>
            <a:r>
              <a:rPr lang="en-US" dirty="0" smtClean="0"/>
              <a:t>June</a:t>
            </a:r>
          </a:p>
          <a:p>
            <a:pPr marL="342900" indent="-342900">
              <a:buFont typeface="Arial" panose="020B0604020202020204" pitchFamily="34" charset="0"/>
              <a:buChar char="•"/>
            </a:pPr>
            <a:r>
              <a:rPr lang="en-US" dirty="0" smtClean="0"/>
              <a:t>Forward </a:t>
            </a:r>
            <a:r>
              <a:rPr lang="en-US" dirty="0"/>
              <a:t>PO invoices received by department to A/P</a:t>
            </a:r>
          </a:p>
          <a:p>
            <a:pPr marL="342900" indent="-342900">
              <a:buFont typeface="Arial" panose="020B0604020202020204" pitchFamily="34" charset="0"/>
              <a:buChar char="•"/>
            </a:pPr>
            <a:r>
              <a:rPr lang="en-US" dirty="0" smtClean="0"/>
              <a:t>Complete first round review of all budget expenditures in Budget Administration tools</a:t>
            </a:r>
          </a:p>
          <a:p>
            <a:pPr marL="342900" indent="-342900">
              <a:buFont typeface="Arial" panose="020B0604020202020204" pitchFamily="34" charset="0"/>
              <a:buChar char="•"/>
            </a:pPr>
            <a:r>
              <a:rPr lang="en-US" dirty="0" smtClean="0"/>
              <a:t>Submit </a:t>
            </a:r>
            <a:r>
              <a:rPr lang="en-US" dirty="0"/>
              <a:t>remaining final June </a:t>
            </a:r>
            <a:r>
              <a:rPr lang="en-US" dirty="0" smtClean="0"/>
              <a:t>deposits</a:t>
            </a:r>
            <a:endParaRPr lang="en-US" u="sng" dirty="0" smtClean="0"/>
          </a:p>
          <a:p>
            <a:pPr marL="342900" indent="-342900">
              <a:buFont typeface="Arial" panose="020B0604020202020204" pitchFamily="34" charset="0"/>
              <a:buChar char="•"/>
            </a:pPr>
            <a:endParaRPr lang="en-US" dirty="0"/>
          </a:p>
          <a:p>
            <a:endParaRPr lang="en-US" dirty="0"/>
          </a:p>
        </p:txBody>
      </p:sp>
      <p:sp>
        <p:nvSpPr>
          <p:cNvPr id="3" name="Text Placeholder 2"/>
          <p:cNvSpPr>
            <a:spLocks noGrp="1"/>
          </p:cNvSpPr>
          <p:nvPr>
            <p:ph type="body" idx="10"/>
          </p:nvPr>
        </p:nvSpPr>
        <p:spPr>
          <a:xfrm>
            <a:off x="6789906" y="1414272"/>
            <a:ext cx="2108759" cy="3484094"/>
          </a:xfrm>
        </p:spPr>
        <p:txBody>
          <a:bodyPr/>
          <a:lstStyle/>
          <a:p>
            <a:pPr marL="0" indent="0">
              <a:buNone/>
            </a:pPr>
            <a:r>
              <a:rPr lang="en-US" u="sng" dirty="0" smtClean="0"/>
              <a:t>Completion Date</a:t>
            </a:r>
          </a:p>
          <a:p>
            <a:pPr marL="0" indent="0" algn="r">
              <a:buNone/>
            </a:pPr>
            <a:r>
              <a:rPr lang="en-US" b="1" dirty="0" smtClean="0">
                <a:solidFill>
                  <a:schemeClr val="tx1"/>
                </a:solidFill>
              </a:rPr>
              <a:t>June 30</a:t>
            </a:r>
            <a:endParaRPr lang="en-US" b="1" dirty="0">
              <a:solidFill>
                <a:schemeClr val="tx1"/>
              </a:solidFill>
            </a:endParaRPr>
          </a:p>
          <a:p>
            <a:pPr marL="0" indent="0" algn="r">
              <a:buNone/>
            </a:pPr>
            <a:endParaRPr lang="en-US" u="sng" dirty="0" smtClean="0">
              <a:solidFill>
                <a:srgbClr val="FF0000"/>
              </a:solidFill>
            </a:endParaRPr>
          </a:p>
          <a:p>
            <a:pPr marL="0" indent="0" algn="r">
              <a:buNone/>
            </a:pPr>
            <a:r>
              <a:rPr lang="en-US" b="1" dirty="0" smtClean="0">
                <a:solidFill>
                  <a:schemeClr val="tx1"/>
                </a:solidFill>
              </a:rPr>
              <a:t>June 30</a:t>
            </a:r>
          </a:p>
          <a:p>
            <a:pPr marL="0" indent="0" algn="r">
              <a:buNone/>
            </a:pPr>
            <a:endParaRPr lang="en-US" dirty="0">
              <a:solidFill>
                <a:srgbClr val="FF0000"/>
              </a:solidFill>
            </a:endParaRPr>
          </a:p>
          <a:p>
            <a:pPr marL="0" indent="0" algn="r">
              <a:buNone/>
            </a:pPr>
            <a:r>
              <a:rPr lang="en-US" b="1" dirty="0" smtClean="0">
                <a:solidFill>
                  <a:schemeClr val="tx1"/>
                </a:solidFill>
              </a:rPr>
              <a:t>June 30</a:t>
            </a:r>
          </a:p>
          <a:p>
            <a:pPr marL="0" indent="0" algn="r">
              <a:buNone/>
            </a:pPr>
            <a:endParaRPr lang="en-US" b="1" dirty="0" smtClean="0">
              <a:solidFill>
                <a:schemeClr val="tx1"/>
              </a:solidFill>
            </a:endParaRPr>
          </a:p>
          <a:p>
            <a:pPr marL="0" indent="0" algn="r">
              <a:buNone/>
            </a:pPr>
            <a:r>
              <a:rPr lang="en-US" b="1" dirty="0" smtClean="0">
                <a:solidFill>
                  <a:schemeClr val="tx1"/>
                </a:solidFill>
              </a:rPr>
              <a:t>June 30</a:t>
            </a:r>
            <a:endParaRPr lang="en-US" b="1" dirty="0">
              <a:solidFill>
                <a:schemeClr val="tx1"/>
              </a:solidFill>
            </a:endParaRPr>
          </a:p>
          <a:p>
            <a:pPr marL="0" indent="0" algn="r">
              <a:buNone/>
            </a:pPr>
            <a:endParaRPr lang="en-US" b="1" dirty="0" smtClean="0">
              <a:solidFill>
                <a:schemeClr val="tx1"/>
              </a:solidFill>
            </a:endParaRPr>
          </a:p>
          <a:p>
            <a:pPr marL="0" indent="0" algn="r">
              <a:buNone/>
            </a:pPr>
            <a:endParaRPr lang="en-US" dirty="0"/>
          </a:p>
        </p:txBody>
      </p:sp>
      <p:sp>
        <p:nvSpPr>
          <p:cNvPr id="4" name="Text Placeholder 3"/>
          <p:cNvSpPr>
            <a:spLocks noGrp="1"/>
          </p:cNvSpPr>
          <p:nvPr>
            <p:ph type="body" idx="11"/>
          </p:nvPr>
        </p:nvSpPr>
        <p:spPr>
          <a:xfrm>
            <a:off x="6264613" y="1619294"/>
            <a:ext cx="398833" cy="3279072"/>
          </a:xfrm>
        </p:spPr>
        <p:txBody>
          <a:bodyPr/>
          <a:lstStyle/>
          <a:p>
            <a:r>
              <a:rPr lang="en-US" dirty="0" smtClean="0"/>
              <a:t> </a:t>
            </a:r>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975999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37018" y="1377697"/>
            <a:ext cx="5852497" cy="3520670"/>
          </a:xfrm>
        </p:spPr>
        <p:txBody>
          <a:bodyPr>
            <a:normAutofit lnSpcReduction="10000"/>
          </a:bodyPr>
          <a:lstStyle/>
          <a:p>
            <a:r>
              <a:rPr lang="en-US" sz="2200" u="sng" dirty="0" smtClean="0"/>
              <a:t>July Deadlines</a:t>
            </a:r>
          </a:p>
          <a:p>
            <a:pPr marL="342900" indent="-342900">
              <a:spcAft>
                <a:spcPts val="400"/>
              </a:spcAft>
              <a:buFont typeface="Arial" panose="020B0604020202020204" pitchFamily="34" charset="0"/>
              <a:buChar char="•"/>
            </a:pPr>
            <a:r>
              <a:rPr lang="en-US" dirty="0" smtClean="0"/>
              <a:t>Recharge areas submit recharge files/memos to Office of Finance for all goods sold or services provided through June 30</a:t>
            </a:r>
          </a:p>
          <a:p>
            <a:pPr marL="342900" indent="-342900">
              <a:spcAft>
                <a:spcPts val="400"/>
              </a:spcAft>
              <a:buFont typeface="Arial" panose="020B0604020202020204" pitchFamily="34" charset="0"/>
              <a:buChar char="•"/>
            </a:pPr>
            <a:r>
              <a:rPr lang="en-US" dirty="0" smtClean="0"/>
              <a:t>Wells Fargo VISA cardholders complete June statement review</a:t>
            </a:r>
          </a:p>
          <a:p>
            <a:pPr marL="342900" indent="-342900">
              <a:spcAft>
                <a:spcPts val="400"/>
              </a:spcAft>
              <a:buFont typeface="Arial" panose="020B0604020202020204" pitchFamily="34" charset="0"/>
              <a:buChar char="•"/>
            </a:pPr>
            <a:r>
              <a:rPr lang="en-US" dirty="0" smtClean="0"/>
              <a:t>Submit all expense reclassification requests to </a:t>
            </a:r>
            <a:r>
              <a:rPr lang="en-US" u="sng" dirty="0" smtClean="0">
                <a:solidFill>
                  <a:schemeClr val="tx1">
                    <a:lumMod val="95000"/>
                    <a:lumOff val="5000"/>
                  </a:schemeClr>
                </a:solidFill>
                <a:hlinkClick r:id="rId3"/>
              </a:rPr>
              <a:t>finance@pugetsound.edu</a:t>
            </a:r>
            <a:r>
              <a:rPr lang="en-US" dirty="0">
                <a:solidFill>
                  <a:schemeClr val="tx1">
                    <a:lumMod val="95000"/>
                    <a:lumOff val="5000"/>
                  </a:schemeClr>
                </a:solidFill>
              </a:rPr>
              <a:t> </a:t>
            </a:r>
            <a:endParaRPr lang="en-US" dirty="0" smtClean="0">
              <a:solidFill>
                <a:schemeClr val="tx1">
                  <a:lumMod val="95000"/>
                  <a:lumOff val="5000"/>
                </a:schemeClr>
              </a:solidFill>
            </a:endParaRPr>
          </a:p>
          <a:p>
            <a:pPr marL="342900" indent="-342900">
              <a:spcAft>
                <a:spcPts val="400"/>
              </a:spcAft>
              <a:buFont typeface="Arial" panose="020B0604020202020204" pitchFamily="34" charset="0"/>
              <a:buChar char="•"/>
            </a:pPr>
            <a:r>
              <a:rPr lang="en-US" dirty="0" smtClean="0"/>
              <a:t>Submit all FY21 mileage and expense reimbursement requests, other than OOP</a:t>
            </a:r>
          </a:p>
          <a:p>
            <a:pPr marL="342900" indent="-342900">
              <a:buFont typeface="Arial" panose="020B0604020202020204" pitchFamily="34" charset="0"/>
              <a:buChar char="•"/>
            </a:pPr>
            <a:endParaRPr lang="en-US" dirty="0"/>
          </a:p>
        </p:txBody>
      </p:sp>
      <p:sp>
        <p:nvSpPr>
          <p:cNvPr id="3" name="Text Placeholder 2"/>
          <p:cNvSpPr>
            <a:spLocks noGrp="1"/>
          </p:cNvSpPr>
          <p:nvPr>
            <p:ph type="body" idx="10"/>
          </p:nvPr>
        </p:nvSpPr>
        <p:spPr>
          <a:xfrm>
            <a:off x="6662670" y="1377696"/>
            <a:ext cx="2343955" cy="3421279"/>
          </a:xfrm>
        </p:spPr>
        <p:txBody>
          <a:bodyPr>
            <a:normAutofit/>
          </a:bodyPr>
          <a:lstStyle/>
          <a:p>
            <a:pPr marL="0" indent="0">
              <a:buNone/>
            </a:pPr>
            <a:r>
              <a:rPr lang="en-US" sz="2200" u="sng" dirty="0" smtClean="0"/>
              <a:t>Completion Date</a:t>
            </a:r>
          </a:p>
          <a:p>
            <a:pPr marL="0" indent="0" algn="r">
              <a:buNone/>
            </a:pPr>
            <a:endParaRPr lang="en-US" b="1" dirty="0" smtClean="0">
              <a:solidFill>
                <a:schemeClr val="tx1"/>
              </a:solidFill>
            </a:endParaRPr>
          </a:p>
          <a:p>
            <a:pPr marL="0" indent="0" algn="r">
              <a:buNone/>
            </a:pPr>
            <a:r>
              <a:rPr lang="en-US" b="1" dirty="0" smtClean="0">
                <a:solidFill>
                  <a:schemeClr val="tx1"/>
                </a:solidFill>
              </a:rPr>
              <a:t>July 6</a:t>
            </a:r>
          </a:p>
          <a:p>
            <a:pPr marL="0" indent="0" algn="r">
              <a:buNone/>
            </a:pPr>
            <a:endParaRPr lang="en-US" dirty="0" smtClean="0">
              <a:solidFill>
                <a:srgbClr val="FF0000"/>
              </a:solidFill>
            </a:endParaRPr>
          </a:p>
          <a:p>
            <a:pPr marL="0" indent="0" algn="r">
              <a:buNone/>
            </a:pPr>
            <a:r>
              <a:rPr lang="en-US" b="1" dirty="0" smtClean="0">
                <a:solidFill>
                  <a:schemeClr val="tx1"/>
                </a:solidFill>
              </a:rPr>
              <a:t>July 7</a:t>
            </a:r>
          </a:p>
          <a:p>
            <a:pPr marL="0" indent="0" algn="r">
              <a:buNone/>
            </a:pPr>
            <a:endParaRPr lang="en-US" dirty="0" smtClean="0">
              <a:solidFill>
                <a:srgbClr val="FF0000"/>
              </a:solidFill>
            </a:endParaRPr>
          </a:p>
          <a:p>
            <a:pPr marL="0" indent="0" algn="r">
              <a:buNone/>
            </a:pPr>
            <a:r>
              <a:rPr lang="en-US" b="1" dirty="0" smtClean="0">
                <a:solidFill>
                  <a:schemeClr val="tx1"/>
                </a:solidFill>
              </a:rPr>
              <a:t>July 8</a:t>
            </a:r>
          </a:p>
          <a:p>
            <a:pPr marL="0" indent="0" algn="r">
              <a:buNone/>
            </a:pPr>
            <a:endParaRPr lang="en-US" dirty="0">
              <a:solidFill>
                <a:srgbClr val="FF0000"/>
              </a:solidFill>
            </a:endParaRPr>
          </a:p>
          <a:p>
            <a:pPr marL="0" indent="0" algn="r">
              <a:buNone/>
            </a:pPr>
            <a:r>
              <a:rPr lang="en-US" b="1" dirty="0" smtClean="0">
                <a:solidFill>
                  <a:schemeClr val="tx1"/>
                </a:solidFill>
              </a:rPr>
              <a:t>July </a:t>
            </a:r>
            <a:r>
              <a:rPr lang="en-US" b="1" dirty="0">
                <a:solidFill>
                  <a:schemeClr val="tx1"/>
                </a:solidFill>
              </a:rPr>
              <a:t>8</a:t>
            </a:r>
            <a:endParaRPr lang="en-US" b="1" dirty="0" smtClean="0">
              <a:solidFill>
                <a:schemeClr val="tx1"/>
              </a:solidFill>
            </a:endParaRPr>
          </a:p>
          <a:p>
            <a:pPr marL="0" indent="0" algn="r">
              <a:buNone/>
            </a:pPr>
            <a:endParaRPr lang="en-US" dirty="0"/>
          </a:p>
        </p:txBody>
      </p:sp>
      <p:sp>
        <p:nvSpPr>
          <p:cNvPr id="4" name="Text Placeholder 3"/>
          <p:cNvSpPr>
            <a:spLocks noGrp="1"/>
          </p:cNvSpPr>
          <p:nvPr>
            <p:ph type="body" idx="11"/>
          </p:nvPr>
        </p:nvSpPr>
        <p:spPr>
          <a:xfrm>
            <a:off x="6177064" y="1619294"/>
            <a:ext cx="564203" cy="3279072"/>
          </a:xfrm>
        </p:spPr>
        <p:txBody>
          <a:bodyPr/>
          <a:lstStyle/>
          <a:p>
            <a:r>
              <a:rPr lang="en-US" dirty="0" smtClean="0"/>
              <a:t> </a:t>
            </a:r>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4214175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11869" y="1341120"/>
            <a:ext cx="5598510" cy="3439783"/>
          </a:xfrm>
        </p:spPr>
        <p:txBody>
          <a:bodyPr>
            <a:normAutofit/>
          </a:bodyPr>
          <a:lstStyle/>
          <a:p>
            <a:r>
              <a:rPr lang="en-US" u="sng" dirty="0" smtClean="0"/>
              <a:t>July Deadlines-continued</a:t>
            </a:r>
          </a:p>
          <a:p>
            <a:pPr marL="342900" indent="-342900">
              <a:buFont typeface="Arial" panose="020B0604020202020204" pitchFamily="34" charset="0"/>
              <a:buChar char="•"/>
            </a:pPr>
            <a:r>
              <a:rPr lang="en-US" dirty="0"/>
              <a:t>Submit all remaining invoices and other disbursement requests to A/P </a:t>
            </a:r>
            <a:endParaRPr lang="en-US" dirty="0" smtClean="0"/>
          </a:p>
          <a:p>
            <a:pPr marL="342900" indent="-342900">
              <a:buFont typeface="Arial" panose="020B0604020202020204" pitchFamily="34" charset="0"/>
              <a:buChar char="•"/>
            </a:pPr>
            <a:r>
              <a:rPr lang="en-US" dirty="0" smtClean="0"/>
              <a:t>Facilities submits final utility expense allocation spreadsheet to Office of Finance</a:t>
            </a:r>
          </a:p>
          <a:p>
            <a:pPr marL="342900" indent="-342900">
              <a:buFont typeface="Arial" panose="020B0604020202020204" pitchFamily="34" charset="0"/>
              <a:buChar char="•"/>
            </a:pPr>
            <a:r>
              <a:rPr lang="en-US" dirty="0" smtClean="0"/>
              <a:t>Complete second round review of all budget expenditures in Budget Administration tools</a:t>
            </a:r>
            <a:endParaRPr lang="en-US" dirty="0"/>
          </a:p>
          <a:p>
            <a:pPr marL="342900" indent="-342900">
              <a:buFont typeface="Arial" panose="020B0604020202020204" pitchFamily="34" charset="0"/>
              <a:buChar char="•"/>
            </a:pPr>
            <a:r>
              <a:rPr lang="en-US" dirty="0" smtClean="0"/>
              <a:t>Submit expense accrual forms to A/P</a:t>
            </a:r>
            <a:endParaRPr lang="en-US" dirty="0"/>
          </a:p>
        </p:txBody>
      </p:sp>
      <p:sp>
        <p:nvSpPr>
          <p:cNvPr id="3" name="Text Placeholder 2"/>
          <p:cNvSpPr>
            <a:spLocks noGrp="1"/>
          </p:cNvSpPr>
          <p:nvPr>
            <p:ph type="body" idx="10"/>
          </p:nvPr>
        </p:nvSpPr>
        <p:spPr>
          <a:xfrm>
            <a:off x="6760723" y="1341120"/>
            <a:ext cx="2137942" cy="3316224"/>
          </a:xfrm>
        </p:spPr>
        <p:txBody>
          <a:bodyPr/>
          <a:lstStyle/>
          <a:p>
            <a:pPr marL="0" indent="0">
              <a:buNone/>
            </a:pPr>
            <a:r>
              <a:rPr lang="en-US" u="sng" dirty="0" smtClean="0"/>
              <a:t>Completion Date</a:t>
            </a:r>
            <a:endParaRPr lang="en-US" u="sng" dirty="0"/>
          </a:p>
          <a:p>
            <a:pPr marL="0" indent="0" algn="r">
              <a:buNone/>
            </a:pPr>
            <a:r>
              <a:rPr lang="en-US" b="1" dirty="0" smtClean="0">
                <a:solidFill>
                  <a:schemeClr val="tx1"/>
                </a:solidFill>
              </a:rPr>
              <a:t>July </a:t>
            </a:r>
            <a:r>
              <a:rPr lang="en-US" b="1" dirty="0">
                <a:solidFill>
                  <a:schemeClr val="tx1"/>
                </a:solidFill>
              </a:rPr>
              <a:t>9</a:t>
            </a:r>
            <a:endParaRPr lang="en-US" b="1" dirty="0" smtClean="0">
              <a:solidFill>
                <a:schemeClr val="tx1"/>
              </a:solidFill>
            </a:endParaRPr>
          </a:p>
          <a:p>
            <a:pPr marL="0" indent="0" algn="r">
              <a:buNone/>
            </a:pPr>
            <a:endParaRPr lang="en-US" dirty="0" smtClean="0">
              <a:solidFill>
                <a:srgbClr val="FF0000"/>
              </a:solidFill>
            </a:endParaRPr>
          </a:p>
          <a:p>
            <a:pPr marL="0" indent="0" algn="r">
              <a:buNone/>
            </a:pPr>
            <a:r>
              <a:rPr lang="en-US" b="1" dirty="0" smtClean="0">
                <a:solidFill>
                  <a:schemeClr val="tx1"/>
                </a:solidFill>
              </a:rPr>
              <a:t>July 9</a:t>
            </a:r>
          </a:p>
          <a:p>
            <a:pPr marL="0" indent="0" algn="r">
              <a:buNone/>
            </a:pPr>
            <a:endParaRPr lang="en-US" dirty="0" smtClean="0">
              <a:solidFill>
                <a:srgbClr val="FF0000"/>
              </a:solidFill>
            </a:endParaRPr>
          </a:p>
          <a:p>
            <a:pPr marL="0" indent="0" algn="r">
              <a:buNone/>
            </a:pPr>
            <a:r>
              <a:rPr lang="en-US" b="1" dirty="0" smtClean="0">
                <a:solidFill>
                  <a:schemeClr val="tx1"/>
                </a:solidFill>
              </a:rPr>
              <a:t>July </a:t>
            </a:r>
            <a:r>
              <a:rPr lang="en-US" b="1" dirty="0">
                <a:solidFill>
                  <a:schemeClr val="tx1"/>
                </a:solidFill>
              </a:rPr>
              <a:t>9</a:t>
            </a:r>
            <a:endParaRPr lang="en-US" b="1" dirty="0" smtClean="0">
              <a:solidFill>
                <a:schemeClr val="tx1"/>
              </a:solidFill>
            </a:endParaRPr>
          </a:p>
          <a:p>
            <a:pPr marL="0" indent="0" algn="r">
              <a:buNone/>
            </a:pPr>
            <a:endParaRPr lang="en-US" dirty="0" smtClean="0">
              <a:solidFill>
                <a:srgbClr val="FF0000"/>
              </a:solidFill>
            </a:endParaRPr>
          </a:p>
          <a:p>
            <a:pPr marL="0" indent="0" algn="r">
              <a:buNone/>
            </a:pPr>
            <a:r>
              <a:rPr lang="en-US" b="1" dirty="0" smtClean="0">
                <a:solidFill>
                  <a:schemeClr val="tx1"/>
                </a:solidFill>
              </a:rPr>
              <a:t>July </a:t>
            </a:r>
            <a:r>
              <a:rPr lang="en-US" b="1" dirty="0">
                <a:solidFill>
                  <a:schemeClr val="tx1"/>
                </a:solidFill>
              </a:rPr>
              <a:t>9</a:t>
            </a:r>
          </a:p>
          <a:p>
            <a:pPr marL="0" indent="0" algn="r">
              <a:buNone/>
            </a:pPr>
            <a:endParaRPr lang="en-US" dirty="0">
              <a:solidFill>
                <a:srgbClr val="FF0000"/>
              </a:solidFill>
            </a:endParaRPr>
          </a:p>
        </p:txBody>
      </p:sp>
      <p:sp>
        <p:nvSpPr>
          <p:cNvPr id="4" name="Text Placeholder 3"/>
          <p:cNvSpPr>
            <a:spLocks noGrp="1"/>
          </p:cNvSpPr>
          <p:nvPr>
            <p:ph type="body" idx="11"/>
          </p:nvPr>
        </p:nvSpPr>
        <p:spPr>
          <a:xfrm>
            <a:off x="6089515" y="1619294"/>
            <a:ext cx="512936" cy="3279072"/>
          </a:xfrm>
        </p:spPr>
        <p:txBody>
          <a:bodyPr/>
          <a:lstStyle/>
          <a:p>
            <a:r>
              <a:rPr lang="en-US" dirty="0" smtClean="0"/>
              <a:t> </a:t>
            </a:r>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16076191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40468" y="1611130"/>
            <a:ext cx="5637421" cy="3279072"/>
          </a:xfrm>
        </p:spPr>
        <p:txBody>
          <a:bodyPr/>
          <a:lstStyle/>
          <a:p>
            <a:r>
              <a:rPr lang="en-US" u="sng" dirty="0" smtClean="0"/>
              <a:t>July Deadlines-continued</a:t>
            </a:r>
          </a:p>
          <a:p>
            <a:pPr marL="342900" indent="-342900">
              <a:buFont typeface="Arial" panose="020B0604020202020204" pitchFamily="34" charset="0"/>
              <a:buChar char="•"/>
            </a:pPr>
            <a:r>
              <a:rPr lang="en-US" dirty="0" smtClean="0"/>
              <a:t>Wells Fargo VISA approvers complete June statement approval</a:t>
            </a:r>
          </a:p>
          <a:p>
            <a:pPr marL="342900" indent="-342900">
              <a:buFont typeface="Arial" panose="020B0604020202020204" pitchFamily="34" charset="0"/>
              <a:buChar char="•"/>
            </a:pPr>
            <a:r>
              <a:rPr lang="en-US" dirty="0" smtClean="0"/>
              <a:t>June P-Card and OOP transactions posted to PeopleSoft</a:t>
            </a:r>
          </a:p>
          <a:p>
            <a:pPr marL="342900" indent="-342900">
              <a:buFont typeface="Arial" panose="020B0604020202020204" pitchFamily="34" charset="0"/>
              <a:buChar char="•"/>
            </a:pPr>
            <a:r>
              <a:rPr lang="en-US" dirty="0" smtClean="0"/>
              <a:t>Complete final round review of all budget expenditures in Budget Administration tools</a:t>
            </a:r>
            <a:endParaRPr lang="en-US" dirty="0"/>
          </a:p>
        </p:txBody>
      </p:sp>
      <p:sp>
        <p:nvSpPr>
          <p:cNvPr id="3" name="Text Placeholder 2"/>
          <p:cNvSpPr>
            <a:spLocks noGrp="1"/>
          </p:cNvSpPr>
          <p:nvPr>
            <p:ph type="body" idx="10"/>
          </p:nvPr>
        </p:nvSpPr>
        <p:spPr>
          <a:xfrm>
            <a:off x="6809363" y="1619294"/>
            <a:ext cx="2089302" cy="3279072"/>
          </a:xfrm>
        </p:spPr>
        <p:txBody>
          <a:bodyPr/>
          <a:lstStyle/>
          <a:p>
            <a:pPr marL="0" indent="0">
              <a:buNone/>
            </a:pPr>
            <a:r>
              <a:rPr lang="en-US" u="sng" dirty="0" smtClean="0"/>
              <a:t>Completion Date</a:t>
            </a:r>
          </a:p>
          <a:p>
            <a:pPr marL="0" indent="0" algn="r">
              <a:buNone/>
            </a:pPr>
            <a:r>
              <a:rPr lang="en-US" b="1" dirty="0" smtClean="0">
                <a:solidFill>
                  <a:schemeClr val="tx1"/>
                </a:solidFill>
              </a:rPr>
              <a:t>July 12</a:t>
            </a:r>
          </a:p>
          <a:p>
            <a:pPr marL="0" indent="0" algn="r">
              <a:buNone/>
            </a:pPr>
            <a:endParaRPr lang="en-US" dirty="0">
              <a:solidFill>
                <a:srgbClr val="FF0000"/>
              </a:solidFill>
            </a:endParaRPr>
          </a:p>
          <a:p>
            <a:pPr marL="0" indent="0" algn="r">
              <a:buNone/>
            </a:pPr>
            <a:r>
              <a:rPr lang="en-US" b="1" dirty="0" smtClean="0">
                <a:solidFill>
                  <a:schemeClr val="tx1"/>
                </a:solidFill>
              </a:rPr>
              <a:t>July 19</a:t>
            </a:r>
          </a:p>
          <a:p>
            <a:pPr marL="0" indent="0" algn="r">
              <a:buNone/>
            </a:pPr>
            <a:endParaRPr lang="en-US" dirty="0">
              <a:solidFill>
                <a:srgbClr val="FF0000"/>
              </a:solidFill>
            </a:endParaRPr>
          </a:p>
          <a:p>
            <a:pPr marL="0" indent="0" algn="r">
              <a:buNone/>
            </a:pPr>
            <a:r>
              <a:rPr lang="en-US" b="1" dirty="0" smtClean="0">
                <a:solidFill>
                  <a:schemeClr val="tx1"/>
                </a:solidFill>
              </a:rPr>
              <a:t>July 20</a:t>
            </a:r>
            <a:endParaRPr lang="en-US" b="1" dirty="0">
              <a:solidFill>
                <a:schemeClr val="tx1"/>
              </a:solidFill>
            </a:endParaRPr>
          </a:p>
        </p:txBody>
      </p:sp>
      <p:sp>
        <p:nvSpPr>
          <p:cNvPr id="4" name="Text Placeholder 3"/>
          <p:cNvSpPr>
            <a:spLocks noGrp="1"/>
          </p:cNvSpPr>
          <p:nvPr>
            <p:ph type="body" idx="11"/>
          </p:nvPr>
        </p:nvSpPr>
        <p:spPr>
          <a:xfrm>
            <a:off x="6138153" y="1619294"/>
            <a:ext cx="474027" cy="3279072"/>
          </a:xfrm>
        </p:spPr>
        <p:txBody>
          <a:bodyPr/>
          <a:lstStyle/>
          <a:p>
            <a:r>
              <a:rPr lang="en-US" dirty="0" smtClean="0"/>
              <a:t> </a:t>
            </a:r>
          </a:p>
          <a:p>
            <a:endParaRPr lang="en-US" dirty="0"/>
          </a:p>
        </p:txBody>
      </p:sp>
      <p:sp>
        <p:nvSpPr>
          <p:cNvPr id="5" name="Title 4"/>
          <p:cNvSpPr>
            <a:spLocks noGrp="1"/>
          </p:cNvSpPr>
          <p:nvPr>
            <p:ph type="title"/>
          </p:nvPr>
        </p:nvSpPr>
        <p:spPr/>
        <p:txBody>
          <a:bodyPr>
            <a:normAutofit fontScale="90000"/>
          </a:bodyPr>
          <a:lstStyle/>
          <a:p>
            <a:r>
              <a:rPr lang="en-US" dirty="0" smtClean="0"/>
              <a:t>FISCAL YEAR-END TIMELINE</a:t>
            </a:r>
            <a:endParaRPr lang="en-US" dirty="0"/>
          </a:p>
        </p:txBody>
      </p:sp>
    </p:spTree>
    <p:extLst>
      <p:ext uri="{BB962C8B-B14F-4D97-AF65-F5344CB8AC3E}">
        <p14:creationId xmlns:p14="http://schemas.microsoft.com/office/powerpoint/2010/main" val="3017149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379" y="1246232"/>
            <a:ext cx="8734735" cy="3733982"/>
          </a:xfrm>
        </p:spPr>
        <p:txBody>
          <a:bodyPr/>
          <a:lstStyle/>
          <a:p>
            <a:pPr marL="457200" indent="-457200">
              <a:buFont typeface="Arial" panose="020B0604020202020204" pitchFamily="34" charset="0"/>
              <a:buChar char="•"/>
            </a:pPr>
            <a:r>
              <a:rPr lang="en-US" dirty="0" smtClean="0"/>
              <a:t>Do you know what is in your budget?</a:t>
            </a:r>
          </a:p>
          <a:p>
            <a:pPr marL="914400" lvl="1" indent="-457200">
              <a:buFont typeface="Arial" panose="020B0604020202020204" pitchFamily="34" charset="0"/>
              <a:buChar char="•"/>
            </a:pPr>
            <a:r>
              <a:rPr lang="en-US" dirty="0" smtClean="0">
                <a:solidFill>
                  <a:schemeClr val="tx1"/>
                </a:solidFill>
              </a:rPr>
              <a:t>Check each transaction and ensure that this really is an expense that you incurred and should be charged to your budget. If it is not your expense, be sure you ask for a “reclassification” to the correct department or project. Email </a:t>
            </a:r>
            <a:r>
              <a:rPr lang="en-US" u="sng" dirty="0" smtClean="0">
                <a:solidFill>
                  <a:schemeClr val="tx1"/>
                </a:solidFill>
              </a:rPr>
              <a:t>finance@pugetsound.edu. </a:t>
            </a:r>
          </a:p>
          <a:p>
            <a:pPr lvl="1"/>
            <a:endParaRPr lang="en-US" dirty="0"/>
          </a:p>
        </p:txBody>
      </p:sp>
      <p:sp>
        <p:nvSpPr>
          <p:cNvPr id="3" name="Title 2"/>
          <p:cNvSpPr>
            <a:spLocks noGrp="1"/>
          </p:cNvSpPr>
          <p:nvPr>
            <p:ph type="title"/>
          </p:nvPr>
        </p:nvSpPr>
        <p:spPr>
          <a:xfrm>
            <a:off x="116059" y="498021"/>
            <a:ext cx="7811462" cy="570693"/>
          </a:xfrm>
        </p:spPr>
        <p:txBody>
          <a:bodyPr>
            <a:noAutofit/>
          </a:bodyPr>
          <a:lstStyle/>
          <a:p>
            <a:r>
              <a:rPr lang="en-US" sz="2800" dirty="0" smtClean="0"/>
              <a:t>BUDGET – CHECK THOSE TRANSACTIONS</a:t>
            </a:r>
            <a:endParaRPr lang="en-US" sz="2800" dirty="0"/>
          </a:p>
        </p:txBody>
      </p:sp>
      <p:pic>
        <p:nvPicPr>
          <p:cNvPr id="4" name="Picture 3"/>
          <p:cNvPicPr>
            <a:picLocks noChangeAspect="1"/>
          </p:cNvPicPr>
          <p:nvPr/>
        </p:nvPicPr>
        <p:blipFill>
          <a:blip r:embed="rId2"/>
          <a:stretch>
            <a:fillRect/>
          </a:stretch>
        </p:blipFill>
        <p:spPr>
          <a:xfrm>
            <a:off x="1250335" y="2886634"/>
            <a:ext cx="6349733" cy="2093580"/>
          </a:xfrm>
          <a:prstGeom prst="rect">
            <a:avLst/>
          </a:prstGeom>
        </p:spPr>
      </p:pic>
    </p:spTree>
    <p:extLst>
      <p:ext uri="{BB962C8B-B14F-4D97-AF65-F5344CB8AC3E}">
        <p14:creationId xmlns:p14="http://schemas.microsoft.com/office/powerpoint/2010/main" val="570282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413_BASICWIDE_R1">
  <a:themeElements>
    <a:clrScheme name="Basic Colors 1">
      <a:dk1>
        <a:srgbClr val="000000"/>
      </a:dk1>
      <a:lt1>
        <a:sysClr val="window" lastClr="FFFFFF"/>
      </a:lt1>
      <a:dk2>
        <a:srgbClr val="7E0001"/>
      </a:dk2>
      <a:lt2>
        <a:srgbClr val="FFFFFF"/>
      </a:lt2>
      <a:accent1>
        <a:srgbClr val="CCCCCC"/>
      </a:accent1>
      <a:accent2>
        <a:srgbClr val="999999"/>
      </a:accent2>
      <a:accent3>
        <a:srgbClr val="666666"/>
      </a:accent3>
      <a:accent4>
        <a:srgbClr val="333333"/>
      </a:accent4>
      <a:accent5>
        <a:srgbClr val="424E5B"/>
      </a:accent5>
      <a:accent6>
        <a:srgbClr val="666666"/>
      </a:accent6>
      <a:hlink>
        <a:srgbClr val="CCCCCC"/>
      </a:hlink>
      <a:folHlink>
        <a:srgbClr val="66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20413_BASICWIDE_R1</Template>
  <TotalTime>2209</TotalTime>
  <Words>1950</Words>
  <Application>Microsoft Office PowerPoint</Application>
  <PresentationFormat>On-screen Show (16:9)</PresentationFormat>
  <Paragraphs>237</Paragraphs>
  <Slides>27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Helvetica</vt:lpstr>
      <vt:lpstr>Times New Roman</vt:lpstr>
      <vt:lpstr>20413_BASICWIDE_R1</vt:lpstr>
      <vt:lpstr>FISCAL YEAR-END REVIEW</vt:lpstr>
      <vt:lpstr>AGENDA – Fiscal Year End Procedures</vt:lpstr>
      <vt:lpstr>FISCAL YEAR-END TIMELINE</vt:lpstr>
      <vt:lpstr>FISCAL YEAR-END TIMELINE</vt:lpstr>
      <vt:lpstr>FISCAL YEAR-END TIMELINE</vt:lpstr>
      <vt:lpstr>FISCAL YEAR-END TIMELINE</vt:lpstr>
      <vt:lpstr>FISCAL YEAR-END TIMELINE</vt:lpstr>
      <vt:lpstr>FISCAL YEAR-END TIMELINE</vt:lpstr>
      <vt:lpstr>BUDGET – CHECK THOSE TRANSACTIONS</vt:lpstr>
      <vt:lpstr>ACCRUALS</vt:lpstr>
      <vt:lpstr>ACCOUNTS PAYABLE - Prepaids </vt:lpstr>
      <vt:lpstr>ACCOUNTS PAYABLE</vt:lpstr>
      <vt:lpstr>ACCOUNTS PAYABLE</vt:lpstr>
      <vt:lpstr>PROCUREMENT – What to Know </vt:lpstr>
      <vt:lpstr>PROCUREMENT – What to Know</vt:lpstr>
      <vt:lpstr>PROCUREMENT – What to Know</vt:lpstr>
      <vt:lpstr>PROCUREMENT Cards– What to Know</vt:lpstr>
      <vt:lpstr>PROCUREMENT CARDS – What to Know</vt:lpstr>
      <vt:lpstr>PROCUREMENT CARDS – What to Know</vt:lpstr>
      <vt:lpstr>PROCUREMENT CARDS – What to Know</vt:lpstr>
      <vt:lpstr>PROCUREMENT CARDS – What to Know</vt:lpstr>
      <vt:lpstr>PROCUREMENT CARDS – What to Know</vt:lpstr>
      <vt:lpstr>RECEIPT/DELIVERY -Unusual Circumstances</vt:lpstr>
      <vt:lpstr>FREQUENTLY ASKED QUESTIONS- General/Accounts Payable</vt:lpstr>
      <vt:lpstr>FREQUENTLY ASKED QUESTIONS– Accounts Payable</vt:lpstr>
      <vt:lpstr> FREQUENTLY ASKED QUESTIONS - Procurement  </vt:lpstr>
      <vt:lpstr>FREQUENTLY ASKED QUESTIONS – P-Card</vt:lpstr>
    </vt:vector>
  </TitlesOfParts>
  <Company>University of Puget Sound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Jody Putman</dc:creator>
  <cp:lastModifiedBy>Justine M Juliani</cp:lastModifiedBy>
  <cp:revision>185</cp:revision>
  <cp:lastPrinted>2019-04-17T22:46:49Z</cp:lastPrinted>
  <dcterms:created xsi:type="dcterms:W3CDTF">2015-03-25T14:36:02Z</dcterms:created>
  <dcterms:modified xsi:type="dcterms:W3CDTF">2021-05-07T21:44:49Z</dcterms:modified>
</cp:coreProperties>
</file>