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62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D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68DFC-B3F6-4EC1-92D2-9C75D6A6564D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B9A2A-674F-41FF-9C8D-72F37993B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11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68DFC-B3F6-4EC1-92D2-9C75D6A6564D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B9A2A-674F-41FF-9C8D-72F37993B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642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68DFC-B3F6-4EC1-92D2-9C75D6A6564D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B9A2A-674F-41FF-9C8D-72F37993B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588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68DFC-B3F6-4EC1-92D2-9C75D6A6564D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B9A2A-674F-41FF-9C8D-72F37993B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333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68DFC-B3F6-4EC1-92D2-9C75D6A6564D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B9A2A-674F-41FF-9C8D-72F37993B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963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68DFC-B3F6-4EC1-92D2-9C75D6A6564D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B9A2A-674F-41FF-9C8D-72F37993B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036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68DFC-B3F6-4EC1-92D2-9C75D6A6564D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B9A2A-674F-41FF-9C8D-72F37993B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388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68DFC-B3F6-4EC1-92D2-9C75D6A6564D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B9A2A-674F-41FF-9C8D-72F37993B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545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68DFC-B3F6-4EC1-92D2-9C75D6A6564D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B9A2A-674F-41FF-9C8D-72F37993B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005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68DFC-B3F6-4EC1-92D2-9C75D6A6564D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B9A2A-674F-41FF-9C8D-72F37993B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83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68DFC-B3F6-4EC1-92D2-9C75D6A6564D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B9A2A-674F-41FF-9C8D-72F37993B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64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3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68DFC-B3F6-4EC1-92D2-9C75D6A6564D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B9A2A-674F-41FF-9C8D-72F37993B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977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800"/>
            <a:ext cx="9144000" cy="6400800"/>
          </a:xfrm>
          <a:prstGeom prst="rect">
            <a:avLst/>
          </a:prstGeom>
          <a:noFill/>
          <a:ln>
            <a:noFill/>
          </a:ln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076450" y="4267200"/>
            <a:ext cx="4991100" cy="12954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</a:rPr>
              <a:t>Navigating the Graduate School</a:t>
            </a:r>
          </a:p>
          <a:p>
            <a:r>
              <a:rPr lang="en-US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</a:rPr>
              <a:t>Application Process</a:t>
            </a:r>
          </a:p>
        </p:txBody>
      </p:sp>
    </p:spTree>
    <p:extLst>
      <p:ext uri="{BB962C8B-B14F-4D97-AF65-F5344CB8AC3E}">
        <p14:creationId xmlns:p14="http://schemas.microsoft.com/office/powerpoint/2010/main" val="233151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Road </a:t>
            </a:r>
            <a:r>
              <a:rPr lang="en-US" dirty="0"/>
              <a:t>D</a:t>
            </a:r>
            <a:r>
              <a:rPr lang="en-US" dirty="0" smtClean="0"/>
              <a:t>o I Seek?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do I want to do when I grow up?</a:t>
            </a:r>
          </a:p>
          <a:p>
            <a:pPr lvl="1"/>
            <a:r>
              <a:rPr lang="en-US" dirty="0" smtClean="0"/>
              <a:t>Level of autonomy?</a:t>
            </a:r>
          </a:p>
          <a:p>
            <a:pPr lvl="1"/>
            <a:r>
              <a:rPr lang="en-US" dirty="0" smtClean="0"/>
              <a:t>Responsibility?</a:t>
            </a:r>
          </a:p>
          <a:p>
            <a:pPr lvl="1"/>
            <a:r>
              <a:rPr lang="en-US" dirty="0" smtClean="0"/>
              <a:t>Flexibility?</a:t>
            </a:r>
          </a:p>
          <a:p>
            <a:pPr lvl="1"/>
            <a:r>
              <a:rPr lang="en-US" dirty="0" smtClean="0"/>
              <a:t>Setting?</a:t>
            </a:r>
          </a:p>
          <a:p>
            <a:pPr lvl="1"/>
            <a:r>
              <a:rPr lang="en-US" dirty="0" smtClean="0"/>
              <a:t>Research vs. teaching vs. practice vs. policy?</a:t>
            </a:r>
          </a:p>
          <a:p>
            <a:pPr lvl="1"/>
            <a:r>
              <a:rPr lang="en-US" dirty="0" smtClean="0"/>
              <a:t>How involved do I want to be with people (if at all)?</a:t>
            </a:r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Work backwards</a:t>
            </a:r>
          </a:p>
          <a:p>
            <a:pPr lvl="1"/>
            <a:r>
              <a:rPr lang="en-US" dirty="0" smtClean="0"/>
              <a:t>Type of program</a:t>
            </a:r>
          </a:p>
          <a:p>
            <a:pPr lvl="1"/>
            <a:r>
              <a:rPr lang="en-US" dirty="0" smtClean="0"/>
              <a:t>Type of degree</a:t>
            </a:r>
          </a:p>
          <a:p>
            <a:pPr lvl="1"/>
            <a:r>
              <a:rPr lang="en-US" dirty="0" smtClean="0"/>
              <a:t>All at once or stages?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86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28601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Many Roads to “Clinical” 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5914" y="6400800"/>
            <a:ext cx="6400800" cy="457200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Licensing levels: Doctoral, Masters-level, LMHC, LMFT, etc.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1092485" y="3722132"/>
            <a:ext cx="2895600" cy="2602468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Education</a:t>
            </a:r>
          </a:p>
          <a:p>
            <a:pPr algn="ctr"/>
            <a:r>
              <a:rPr lang="en-US" dirty="0" smtClean="0">
                <a:solidFill>
                  <a:prstClr val="black"/>
                </a:solidFill>
              </a:rPr>
              <a:t>Department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105400" y="990600"/>
            <a:ext cx="2895600" cy="2590799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Social Work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107969" y="3740112"/>
            <a:ext cx="2895600" cy="2584488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Professional Schools of Psychology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143000" y="990600"/>
            <a:ext cx="2895600" cy="2590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Psychology Department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95091" y="1541585"/>
            <a:ext cx="1191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white"/>
                </a:solidFill>
              </a:rPr>
              <a:t>PhD &amp; MA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14362" y="3922686"/>
            <a:ext cx="132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white"/>
                </a:solidFill>
              </a:rPr>
              <a:t>Counseling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14362" y="2590145"/>
            <a:ext cx="1422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white"/>
                </a:solidFill>
              </a:rPr>
              <a:t> Counseling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18891" y="4297166"/>
            <a:ext cx="1242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white"/>
                </a:solidFill>
              </a:rPr>
              <a:t>MA &amp; PhD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829300" y="1389157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white"/>
                </a:solidFill>
              </a:rPr>
              <a:t>MSW - LCSW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72200" y="2979774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white"/>
                </a:solidFill>
              </a:rPr>
              <a:t>(PhD)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88969" y="41125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white"/>
                </a:solidFill>
              </a:rPr>
              <a:t>Clinical &amp; Counseling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15000" y="5535521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prstClr val="white"/>
                </a:solidFill>
              </a:rPr>
              <a:t>PsyD</a:t>
            </a:r>
            <a:r>
              <a:rPr lang="en-US" dirty="0" smtClean="0">
                <a:solidFill>
                  <a:prstClr val="white"/>
                </a:solidFill>
              </a:rPr>
              <a:t> &amp; MA (PhD)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14500" y="532961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School Psych </a:t>
            </a:r>
          </a:p>
          <a:p>
            <a:pPr algn="ctr"/>
            <a:r>
              <a:rPr lang="en-US" dirty="0" smtClean="0">
                <a:solidFill>
                  <a:prstClr val="white"/>
                </a:solidFill>
              </a:rPr>
              <a:t>MA (PhD)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30789" y="1160585"/>
            <a:ext cx="993411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white"/>
                </a:solidFill>
              </a:rPr>
              <a:t>Clinical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28436" y="2967451"/>
            <a:ext cx="1379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white"/>
                </a:solidFill>
              </a:rPr>
              <a:t>PhD &amp; MA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33800" y="3061465"/>
            <a:ext cx="1714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gencies </a:t>
            </a:r>
            <a:r>
              <a:rPr lang="en-US" dirty="0">
                <a:solidFill>
                  <a:srgbClr val="FF0000"/>
                </a:solidFill>
              </a:rPr>
              <a:t>H</a:t>
            </a:r>
            <a:r>
              <a:rPr lang="en-US" dirty="0" smtClean="0">
                <a:solidFill>
                  <a:srgbClr val="FF0000"/>
                </a:solidFill>
              </a:rPr>
              <a:t>ospitals 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dirty="0" smtClean="0">
                <a:solidFill>
                  <a:srgbClr val="FF0000"/>
                </a:solidFill>
              </a:rPr>
              <a:t>rivate </a:t>
            </a:r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dirty="0" smtClean="0">
                <a:solidFill>
                  <a:srgbClr val="FF0000"/>
                </a:solidFill>
              </a:rPr>
              <a:t>ractice </a:t>
            </a:r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rgbClr val="FF0000"/>
                </a:solidFill>
              </a:rPr>
              <a:t>chools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947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Psychology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Developmental</a:t>
            </a:r>
          </a:p>
          <a:p>
            <a:r>
              <a:rPr lang="en-US" dirty="0" smtClean="0"/>
              <a:t>Psychophysics/S&amp;P</a:t>
            </a:r>
          </a:p>
          <a:p>
            <a:r>
              <a:rPr lang="en-US" dirty="0" smtClean="0"/>
              <a:t>Social</a:t>
            </a:r>
          </a:p>
          <a:p>
            <a:r>
              <a:rPr lang="en-US" smtClean="0"/>
              <a:t>Quantitative</a:t>
            </a:r>
            <a:endParaRPr lang="en-US" dirty="0" smtClean="0"/>
          </a:p>
          <a:p>
            <a:r>
              <a:rPr lang="en-US" dirty="0" smtClean="0"/>
              <a:t>Cognitive</a:t>
            </a:r>
          </a:p>
          <a:p>
            <a:r>
              <a:rPr lang="en-US" dirty="0"/>
              <a:t>Health</a:t>
            </a:r>
          </a:p>
          <a:p>
            <a:r>
              <a:rPr lang="en-US" dirty="0" smtClean="0"/>
              <a:t>Neuroscience</a:t>
            </a:r>
          </a:p>
          <a:p>
            <a:r>
              <a:rPr lang="en-US" dirty="0" smtClean="0"/>
              <a:t>Comparative Cognition</a:t>
            </a:r>
          </a:p>
          <a:p>
            <a:r>
              <a:rPr lang="en-US" dirty="0" smtClean="0"/>
              <a:t>Physiological</a:t>
            </a:r>
          </a:p>
          <a:p>
            <a:r>
              <a:rPr lang="en-US" dirty="0" smtClean="0"/>
              <a:t>Industrial/Organizational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5867400" y="1828800"/>
            <a:ext cx="2667000" cy="1143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</a:rPr>
              <a:t>RESEARCH-FOCUSED</a:t>
            </a:r>
          </a:p>
          <a:p>
            <a:pPr algn="ctr"/>
            <a:r>
              <a:rPr lang="en-US" b="1" dirty="0" smtClean="0">
                <a:solidFill>
                  <a:sysClr val="windowText" lastClr="000000"/>
                </a:solidFill>
              </a:rPr>
              <a:t>(in academia)</a:t>
            </a:r>
            <a:endParaRPr lang="en-US" b="1" dirty="0">
              <a:solidFill>
                <a:sysClr val="windowText" lastClr="00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867400" y="3156858"/>
            <a:ext cx="2667000" cy="11430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</a:rPr>
              <a:t>TEACHING-FOCUSED</a:t>
            </a:r>
          </a:p>
          <a:p>
            <a:pPr algn="ctr"/>
            <a:r>
              <a:rPr lang="en-US" b="1" dirty="0" smtClean="0">
                <a:solidFill>
                  <a:sysClr val="windowText" lastClr="000000"/>
                </a:solidFill>
              </a:rPr>
              <a:t>(in academia)</a:t>
            </a:r>
            <a:endParaRPr lang="en-US" b="1" dirty="0">
              <a:solidFill>
                <a:sysClr val="windowText" lastClr="00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867400" y="4495800"/>
            <a:ext cx="26670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</a:rPr>
              <a:t>APPLIED/INDUSTRY/</a:t>
            </a:r>
          </a:p>
          <a:p>
            <a:pPr algn="ctr"/>
            <a:r>
              <a:rPr lang="en-US" b="1" dirty="0" smtClean="0">
                <a:solidFill>
                  <a:sysClr val="windowText" lastClr="000000"/>
                </a:solidFill>
              </a:rPr>
              <a:t>PRIVATE SECTOR</a:t>
            </a:r>
          </a:p>
          <a:p>
            <a:pPr algn="ctr"/>
            <a:r>
              <a:rPr lang="en-US" b="1" dirty="0" smtClean="0">
                <a:solidFill>
                  <a:sysClr val="windowText" lastClr="000000"/>
                </a:solidFill>
              </a:rPr>
              <a:t>(out of academia)</a:t>
            </a:r>
            <a:endParaRPr lang="en-US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75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Right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Start early (see Timeline)</a:t>
            </a:r>
          </a:p>
          <a:p>
            <a:r>
              <a:rPr lang="en-US" dirty="0" smtClean="0"/>
              <a:t>Identify your own interests and goals</a:t>
            </a:r>
          </a:p>
          <a:p>
            <a:r>
              <a:rPr lang="en-US" dirty="0" smtClean="0"/>
              <a:t>Keep it broad at first if possible (e.g., competitiveness, geography)</a:t>
            </a:r>
          </a:p>
          <a:p>
            <a:r>
              <a:rPr lang="en-US" dirty="0" smtClean="0"/>
              <a:t>Choose faculty, not location/program</a:t>
            </a:r>
          </a:p>
          <a:p>
            <a:r>
              <a:rPr lang="en-US" dirty="0" smtClean="0"/>
              <a:t>Resources</a:t>
            </a:r>
          </a:p>
          <a:p>
            <a:pPr lvl="1"/>
            <a:r>
              <a:rPr lang="en-US" dirty="0" smtClean="0"/>
              <a:t>Books</a:t>
            </a:r>
          </a:p>
          <a:p>
            <a:pPr lvl="1"/>
            <a:r>
              <a:rPr lang="en-US" dirty="0" smtClean="0"/>
              <a:t>Web</a:t>
            </a:r>
          </a:p>
          <a:p>
            <a:pPr lvl="1"/>
            <a:r>
              <a:rPr lang="en-US" dirty="0" smtClean="0"/>
              <a:t>Faculty</a:t>
            </a:r>
          </a:p>
          <a:p>
            <a:pPr lvl="1"/>
            <a:r>
              <a:rPr lang="en-US" dirty="0" err="1" smtClean="0"/>
              <a:t>PsycINFO</a:t>
            </a:r>
            <a:r>
              <a:rPr lang="en-US" dirty="0" smtClean="0"/>
              <a:t>/Publications</a:t>
            </a:r>
          </a:p>
          <a:p>
            <a:pPr lvl="1"/>
            <a:r>
              <a:rPr lang="en-US" dirty="0" smtClean="0"/>
              <a:t>Conferences, graduate students, e-mail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81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Etiquette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Requesting </a:t>
            </a:r>
            <a:r>
              <a:rPr lang="en-US" b="1" u="sng" dirty="0" smtClean="0"/>
              <a:t>STRONG</a:t>
            </a:r>
            <a:r>
              <a:rPr lang="en-US" dirty="0" smtClean="0"/>
              <a:t> Letters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Be respectful </a:t>
            </a:r>
            <a:r>
              <a:rPr lang="en-US" sz="2200" dirty="0" smtClean="0"/>
              <a:t>(i.e., ~4 weeks in advance, convey appreciation, consider a meeting first)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Be organized </a:t>
            </a:r>
            <a:r>
              <a:rPr lang="en-US" sz="2200" dirty="0" smtClean="0"/>
              <a:t>(i.e., CV, personal statement, personalized folders ready to go shortly after)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Be realistic </a:t>
            </a:r>
            <a:r>
              <a:rPr lang="en-US" sz="2200" dirty="0" smtClean="0"/>
              <a:t>(i.e., Does this faculty member know you well enough to write on your behalf?)</a:t>
            </a:r>
          </a:p>
          <a:p>
            <a:endParaRPr lang="en-US" dirty="0" smtClean="0"/>
          </a:p>
          <a:p>
            <a:r>
              <a:rPr lang="en-US" dirty="0" smtClean="0"/>
              <a:t>Provide a Personalized Folder</a:t>
            </a:r>
          </a:p>
          <a:p>
            <a:pPr lvl="1"/>
            <a:r>
              <a:rPr lang="en-US" dirty="0" smtClean="0"/>
              <a:t>CV and personal statement</a:t>
            </a:r>
          </a:p>
          <a:p>
            <a:pPr lvl="1"/>
            <a:r>
              <a:rPr lang="en-US" dirty="0" smtClean="0"/>
              <a:t>Examples to highlight about you</a:t>
            </a:r>
          </a:p>
          <a:p>
            <a:pPr lvl="1"/>
            <a:r>
              <a:rPr lang="en-US" dirty="0" smtClean="0"/>
              <a:t>Submission methods/deadlines</a:t>
            </a:r>
          </a:p>
          <a:p>
            <a:pPr lvl="1"/>
            <a:r>
              <a:rPr lang="en-US" dirty="0" smtClean="0"/>
              <a:t>Details about each school’s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013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172</TotalTime>
  <Words>300</Words>
  <Application>Microsoft Office PowerPoint</Application>
  <PresentationFormat>On-screen Show (4:3)</PresentationFormat>
  <Paragraphs>75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Which Road Do I Seek?</vt:lpstr>
      <vt:lpstr>Many Roads to “Clinical” Work</vt:lpstr>
      <vt:lpstr>Experimental Psychology</vt:lpstr>
      <vt:lpstr>Finding the Right Program</vt:lpstr>
      <vt:lpstr>Application Etiquette</vt:lpstr>
    </vt:vector>
  </TitlesOfParts>
  <Company>University of Puget Sound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Erin Colbert-White</dc:creator>
  <cp:lastModifiedBy>Rita Rollins</cp:lastModifiedBy>
  <cp:revision>17</cp:revision>
  <dcterms:created xsi:type="dcterms:W3CDTF">2014-03-28T21:58:56Z</dcterms:created>
  <dcterms:modified xsi:type="dcterms:W3CDTF">2014-04-04T16:51:42Z</dcterms:modified>
</cp:coreProperties>
</file>