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tags/tag1.xml" ContentType="application/vnd.openxmlformats-officedocument.presentationml.tags+xml"/>
  <Override PartName="/ppt/notesSlides/notesSlide1.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Lst>
  <p:notesMasterIdLst>
    <p:notesMasterId r:id="rId55"/>
  </p:notesMasterIdLst>
  <p:sldIdLst>
    <p:sldId id="256" r:id="rId2"/>
    <p:sldId id="315" r:id="rId3"/>
    <p:sldId id="257" r:id="rId4"/>
    <p:sldId id="258" r:id="rId5"/>
    <p:sldId id="260" r:id="rId6"/>
    <p:sldId id="261" r:id="rId7"/>
    <p:sldId id="262" r:id="rId8"/>
    <p:sldId id="259" r:id="rId9"/>
    <p:sldId id="263" r:id="rId10"/>
    <p:sldId id="266" r:id="rId11"/>
    <p:sldId id="308" r:id="rId12"/>
    <p:sldId id="309" r:id="rId13"/>
    <p:sldId id="310" r:id="rId14"/>
    <p:sldId id="307" r:id="rId15"/>
    <p:sldId id="264" r:id="rId16"/>
    <p:sldId id="295" r:id="rId17"/>
    <p:sldId id="294"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98" r:id="rId35"/>
    <p:sldId id="297" r:id="rId36"/>
    <p:sldId id="265" r:id="rId37"/>
    <p:sldId id="284" r:id="rId38"/>
    <p:sldId id="285" r:id="rId39"/>
    <p:sldId id="286" r:id="rId40"/>
    <p:sldId id="287" r:id="rId41"/>
    <p:sldId id="288" r:id="rId42"/>
    <p:sldId id="289" r:id="rId43"/>
    <p:sldId id="290" r:id="rId44"/>
    <p:sldId id="291" r:id="rId45"/>
    <p:sldId id="292" r:id="rId46"/>
    <p:sldId id="293" r:id="rId47"/>
    <p:sldId id="314" r:id="rId48"/>
    <p:sldId id="299" r:id="rId49"/>
    <p:sldId id="301" r:id="rId50"/>
    <p:sldId id="300" r:id="rId51"/>
    <p:sldId id="303" r:id="rId52"/>
    <p:sldId id="305" r:id="rId53"/>
    <p:sldId id="31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lie Navarrete" initials="ZN" lastIdx="5" clrIdx="0">
    <p:extLst>
      <p:ext uri="{19B8F6BF-5375-455C-9EA6-DF929625EA0E}">
        <p15:presenceInfo xmlns:p15="http://schemas.microsoft.com/office/powerpoint/2012/main" userId="Zulie Navarre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55" d="100"/>
          <a:sy n="155" d="100"/>
        </p:scale>
        <p:origin x="162"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11T09:21:59.327" idx="2">
    <p:pos x="10" y="10"/>
    <p:text>added this slide to indicate the purpose of the hazcom program.</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11T09:30:39.230" idx="4">
    <p:pos x="5588" y="2620"/>
    <p:text>added this since it was missing from the old one. This was a</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7-11T09:23:54.607" idx="3">
    <p:pos x="10" y="10"/>
    <p:text>Added this slide due the last one not having a spill repsonse</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EE9B8-5F6C-406B-832F-1C15B91F8D7E}"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E8F19-AAD7-4DD4-8C51-0CC73C9B5E18}" type="slidenum">
              <a:rPr lang="en-US" smtClean="0"/>
              <a:t>‹#›</a:t>
            </a:fld>
            <a:endParaRPr lang="en-US"/>
          </a:p>
        </p:txBody>
      </p:sp>
    </p:spTree>
    <p:extLst>
      <p:ext uri="{BB962C8B-B14F-4D97-AF65-F5344CB8AC3E}">
        <p14:creationId xmlns:p14="http://schemas.microsoft.com/office/powerpoint/2010/main" val="415863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5372" indent="-302066">
              <a:defRPr>
                <a:solidFill>
                  <a:schemeClr val="tx1"/>
                </a:solidFill>
                <a:latin typeface="Arial" panose="020B0604020202020204" pitchFamily="34" charset="0"/>
              </a:defRPr>
            </a:lvl2pPr>
            <a:lvl3pPr marL="1208265" indent="-241653">
              <a:defRPr>
                <a:solidFill>
                  <a:schemeClr val="tx1"/>
                </a:solidFill>
                <a:latin typeface="Arial" panose="020B0604020202020204" pitchFamily="34" charset="0"/>
              </a:defRPr>
            </a:lvl3pPr>
            <a:lvl4pPr marL="1691571" indent="-241653">
              <a:defRPr>
                <a:solidFill>
                  <a:schemeClr val="tx1"/>
                </a:solidFill>
                <a:latin typeface="Arial" panose="020B0604020202020204" pitchFamily="34" charset="0"/>
              </a:defRPr>
            </a:lvl4pPr>
            <a:lvl5pPr marL="2174878" indent="-241653">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1DC275F-26B4-4C65-B77F-D30B266CC2C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354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t>7/11/2022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18391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9734054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6245489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7/11/2022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713070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t>7/11/2022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720840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7/11/2022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6163276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7/11/2022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41780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350474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158967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pPr/>
              <a:t>7/11/2022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992022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7/11/2022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24963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A87A34-81AB-432B-8DAE-1953F412C126}" type="datetimeFigureOut">
              <a:rPr lang="en-US" smtClean="0"/>
              <a:pPr/>
              <a:t>7/11/2022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347144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comments" Target="../comments/comment3.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676399"/>
            <a:ext cx="9966960" cy="2791631"/>
          </a:xfrm>
        </p:spPr>
        <p:txBody>
          <a:bodyPr/>
          <a:lstStyle/>
          <a:p>
            <a:r>
              <a:rPr lang="en-US" sz="4800" dirty="0" smtClean="0"/>
              <a:t>Hazard Communication </a:t>
            </a:r>
            <a:r>
              <a:rPr lang="en-US" sz="4800" dirty="0"/>
              <a:t>T</a:t>
            </a:r>
            <a:r>
              <a:rPr lang="en-US" sz="4800" dirty="0" smtClean="0"/>
              <a:t>raining</a:t>
            </a:r>
            <a:endParaRPr lang="en-US" sz="4800" dirty="0"/>
          </a:p>
        </p:txBody>
      </p:sp>
      <p:sp>
        <p:nvSpPr>
          <p:cNvPr id="3" name="Subtitle 2"/>
          <p:cNvSpPr>
            <a:spLocks noGrp="1"/>
          </p:cNvSpPr>
          <p:nvPr>
            <p:ph type="subTitle" idx="1"/>
          </p:nvPr>
        </p:nvSpPr>
        <p:spPr>
          <a:xfrm>
            <a:off x="2619203" y="4820803"/>
            <a:ext cx="6831673" cy="1086237"/>
          </a:xfrm>
        </p:spPr>
        <p:txBody>
          <a:bodyPr/>
          <a:lstStyle/>
          <a:p>
            <a:r>
              <a:rPr lang="en-US" dirty="0" smtClean="0"/>
              <a:t>WAC 296-901-14016</a:t>
            </a:r>
            <a:endParaRPr lang="en-US" dirty="0"/>
          </a:p>
        </p:txBody>
      </p:sp>
    </p:spTree>
    <p:extLst>
      <p:ext uri="{BB962C8B-B14F-4D97-AF65-F5344CB8AC3E}">
        <p14:creationId xmlns:p14="http://schemas.microsoft.com/office/powerpoint/2010/main" val="189846500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Hazards:</a:t>
            </a:r>
            <a:br>
              <a:rPr lang="en-US" dirty="0" smtClean="0"/>
            </a:br>
            <a:r>
              <a:rPr lang="en-US" sz="2800" b="1" dirty="0"/>
              <a:t>Acute Toxicity &amp; Chronic Toxicity</a:t>
            </a:r>
            <a:endParaRPr lang="en-US" sz="2800" dirty="0"/>
          </a:p>
        </p:txBody>
      </p:sp>
      <p:sp>
        <p:nvSpPr>
          <p:cNvPr id="3" name="Content Placeholder 2"/>
          <p:cNvSpPr>
            <a:spLocks noGrp="1"/>
          </p:cNvSpPr>
          <p:nvPr>
            <p:ph idx="1"/>
          </p:nvPr>
        </p:nvSpPr>
        <p:spPr/>
        <p:txBody>
          <a:bodyPr/>
          <a:lstStyle/>
          <a:p>
            <a:r>
              <a:rPr lang="en-US" sz="2400" dirty="0" smtClean="0"/>
              <a:t>Chronic toxicity definition: Development of adverse effects as a result of long term, long duration exposure to a contaminant or other stressor.</a:t>
            </a:r>
          </a:p>
          <a:p>
            <a:r>
              <a:rPr lang="en-US" sz="2400" dirty="0" smtClean="0"/>
              <a:t>Example of chronic toxicity exposure: Asbestos</a:t>
            </a:r>
          </a:p>
          <a:p>
            <a:pPr marL="0" indent="0">
              <a:buNone/>
            </a:pPr>
            <a:endParaRPr lang="en-US" dirty="0"/>
          </a:p>
        </p:txBody>
      </p:sp>
    </p:spTree>
    <p:extLst>
      <p:ext uri="{BB962C8B-B14F-4D97-AF65-F5344CB8AC3E}">
        <p14:creationId xmlns:p14="http://schemas.microsoft.com/office/powerpoint/2010/main" val="19324842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Determination-Chemical Hazard Types</a:t>
            </a:r>
            <a:endParaRPr lang="en-US" dirty="0"/>
          </a:p>
        </p:txBody>
      </p:sp>
      <p:sp>
        <p:nvSpPr>
          <p:cNvPr id="3" name="Content Placeholder 2"/>
          <p:cNvSpPr>
            <a:spLocks noGrp="1"/>
          </p:cNvSpPr>
          <p:nvPr>
            <p:ph idx="1"/>
          </p:nvPr>
        </p:nvSpPr>
        <p:spPr/>
        <p:txBody>
          <a:bodyPr/>
          <a:lstStyle/>
          <a:p>
            <a:r>
              <a:rPr lang="en-US" dirty="0" smtClean="0"/>
              <a:t>Physical Hazard</a:t>
            </a:r>
          </a:p>
          <a:p>
            <a:r>
              <a:rPr lang="en-US" dirty="0" smtClean="0"/>
              <a:t>Health Hazard</a:t>
            </a:r>
          </a:p>
          <a:p>
            <a:r>
              <a:rPr lang="en-US" dirty="0" smtClean="0"/>
              <a:t>Simple asphyxiation</a:t>
            </a:r>
          </a:p>
          <a:p>
            <a:r>
              <a:rPr lang="en-US" dirty="0" smtClean="0"/>
              <a:t>Combustible dust</a:t>
            </a:r>
          </a:p>
          <a:p>
            <a:r>
              <a:rPr lang="en-US" dirty="0" smtClean="0"/>
              <a:t>Pyrophoric gas</a:t>
            </a:r>
          </a:p>
          <a:p>
            <a:r>
              <a:rPr lang="en-US" dirty="0" smtClean="0"/>
              <a:t>Other hazards not classified</a:t>
            </a:r>
            <a:endParaRPr lang="en-US" dirty="0"/>
          </a:p>
        </p:txBody>
      </p:sp>
    </p:spTree>
    <p:extLst>
      <p:ext uri="{BB962C8B-B14F-4D97-AF65-F5344CB8AC3E}">
        <p14:creationId xmlns:p14="http://schemas.microsoft.com/office/powerpoint/2010/main" val="58669481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Hazard</a:t>
            </a:r>
            <a:endParaRPr lang="en-US" dirty="0"/>
          </a:p>
        </p:txBody>
      </p:sp>
      <p:sp>
        <p:nvSpPr>
          <p:cNvPr id="3" name="Content Placeholder 2"/>
          <p:cNvSpPr>
            <a:spLocks noGrp="1"/>
          </p:cNvSpPr>
          <p:nvPr>
            <p:ph idx="1"/>
          </p:nvPr>
        </p:nvSpPr>
        <p:spPr/>
        <p:txBody>
          <a:bodyPr/>
          <a:lstStyle/>
          <a:p>
            <a:r>
              <a:rPr lang="en-US" dirty="0" smtClean="0"/>
              <a:t>Defined as a chemical that is classified as posing one of the following hazardous effects: explosive; flammable (gases, aerosols, liquids, solids); oxidizer (liquid, solid, gas); self-reactive; pyrophoric (liquid or solid); self-heating; organic peroxide; corrosive to metal; gas under pressure; or in contact with water emits flammable gas. </a:t>
            </a:r>
            <a:endParaRPr lang="en-US" dirty="0"/>
          </a:p>
        </p:txBody>
      </p:sp>
    </p:spTree>
    <p:extLst>
      <p:ext uri="{BB962C8B-B14F-4D97-AF65-F5344CB8AC3E}">
        <p14:creationId xmlns:p14="http://schemas.microsoft.com/office/powerpoint/2010/main" val="250577579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a:t>
            </a:r>
            <a:endParaRPr lang="en-US" dirty="0"/>
          </a:p>
        </p:txBody>
      </p:sp>
      <p:sp>
        <p:nvSpPr>
          <p:cNvPr id="3" name="Content Placeholder 2"/>
          <p:cNvSpPr>
            <a:spLocks noGrp="1"/>
          </p:cNvSpPr>
          <p:nvPr>
            <p:ph idx="1"/>
          </p:nvPr>
        </p:nvSpPr>
        <p:spPr/>
        <p:txBody>
          <a:bodyPr/>
          <a:lstStyle/>
          <a:p>
            <a:r>
              <a:rPr lang="en-US" dirty="0" smtClean="0"/>
              <a:t>A chemical which is classified as posing one of the following hazardous effects: acute toxicity (any route of exposure); skin corrosion or irritation; serious eye damage or eye irritation; respiratory or skin sensitization; germ cell mutagenicity; carcinogenicity; reproductive toxicity; specific target organ toxicity (single or repeated exposure); or aspiration hazard. </a:t>
            </a:r>
            <a:endParaRPr lang="en-US" dirty="0"/>
          </a:p>
        </p:txBody>
      </p:sp>
    </p:spTree>
    <p:extLst>
      <p:ext uri="{BB962C8B-B14F-4D97-AF65-F5344CB8AC3E}">
        <p14:creationId xmlns:p14="http://schemas.microsoft.com/office/powerpoint/2010/main" val="114628492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Asphyxiation</a:t>
            </a:r>
            <a:endParaRPr lang="en-US" dirty="0"/>
          </a:p>
        </p:txBody>
      </p:sp>
      <p:sp>
        <p:nvSpPr>
          <p:cNvPr id="3" name="Content Placeholder 2"/>
          <p:cNvSpPr>
            <a:spLocks noGrp="1"/>
          </p:cNvSpPr>
          <p:nvPr>
            <p:ph idx="1"/>
          </p:nvPr>
        </p:nvSpPr>
        <p:spPr/>
        <p:txBody>
          <a:bodyPr/>
          <a:lstStyle/>
          <a:p>
            <a:r>
              <a:rPr lang="en-US" dirty="0" smtClean="0"/>
              <a:t>A substance or mixture that displaces oxygen in the ambient atmosphere, and can thus cause oxygen deprivation in those who are exposed, leading to unconsciousness </a:t>
            </a:r>
            <a:r>
              <a:rPr lang="en-US" smtClean="0"/>
              <a:t>and death.</a:t>
            </a:r>
            <a:endParaRPr lang="en-US" dirty="0"/>
          </a:p>
        </p:txBody>
      </p:sp>
    </p:spTree>
    <p:extLst>
      <p:ext uri="{BB962C8B-B14F-4D97-AF65-F5344CB8AC3E}">
        <p14:creationId xmlns:p14="http://schemas.microsoft.com/office/powerpoint/2010/main" val="423144701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600200"/>
          </a:xfrm>
        </p:spPr>
        <p:txBody>
          <a:bodyPr>
            <a:normAutofit fontScale="90000"/>
          </a:bodyPr>
          <a:lstStyle/>
          <a:p>
            <a:r>
              <a:rPr lang="en-US" dirty="0" smtClean="0"/>
              <a:t>Methods used to detect the presence or release of hazardous chemical in the work area</a:t>
            </a:r>
            <a:endParaRPr lang="en-US" dirty="0"/>
          </a:p>
        </p:txBody>
      </p:sp>
      <p:sp>
        <p:nvSpPr>
          <p:cNvPr id="3" name="Content Placeholder 2"/>
          <p:cNvSpPr>
            <a:spLocks noGrp="1"/>
          </p:cNvSpPr>
          <p:nvPr>
            <p:ph idx="1"/>
          </p:nvPr>
        </p:nvSpPr>
        <p:spPr/>
        <p:txBody>
          <a:bodyPr/>
          <a:lstStyle/>
          <a:p>
            <a:endParaRPr lang="en-US" dirty="0" smtClean="0"/>
          </a:p>
          <a:p>
            <a:r>
              <a:rPr lang="en-US" dirty="0" smtClean="0"/>
              <a:t>Sampling/Measuring </a:t>
            </a:r>
            <a:r>
              <a:rPr lang="en-US" dirty="0"/>
              <a:t>Devices	</a:t>
            </a:r>
          </a:p>
          <a:p>
            <a:pPr lvl="1"/>
            <a:r>
              <a:rPr lang="en-US" dirty="0"/>
              <a:t>Gas detectors, air </a:t>
            </a:r>
            <a:r>
              <a:rPr lang="en-US" dirty="0" smtClean="0"/>
              <a:t>monitors and </a:t>
            </a:r>
            <a:r>
              <a:rPr lang="en-US" dirty="0"/>
              <a:t>samplers</a:t>
            </a:r>
          </a:p>
          <a:p>
            <a:endParaRPr lang="en-US" dirty="0" smtClean="0"/>
          </a:p>
          <a:p>
            <a:r>
              <a:rPr lang="en-US" dirty="0" smtClean="0"/>
              <a:t>Senses</a:t>
            </a:r>
          </a:p>
          <a:p>
            <a:pPr lvl="1"/>
            <a:r>
              <a:rPr lang="en-US" dirty="0" smtClean="0"/>
              <a:t>Vision: seeing an open container, leak or spill</a:t>
            </a:r>
          </a:p>
          <a:p>
            <a:pPr lvl="1"/>
            <a:r>
              <a:rPr lang="en-US" dirty="0" smtClean="0"/>
              <a:t>Smell: perhaps the most common method to detect a chemical</a:t>
            </a:r>
          </a:p>
        </p:txBody>
      </p:sp>
    </p:spTree>
    <p:extLst>
      <p:ext uri="{BB962C8B-B14F-4D97-AF65-F5344CB8AC3E}">
        <p14:creationId xmlns:p14="http://schemas.microsoft.com/office/powerpoint/2010/main" val="89976352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Hazard Communication Standard: Safety Data Sheets (SDS)</a:t>
            </a:r>
            <a:endParaRPr lang="en-US" dirty="0"/>
          </a:p>
        </p:txBody>
      </p:sp>
      <p:sp>
        <p:nvSpPr>
          <p:cNvPr id="3" name="Content Placeholder 2"/>
          <p:cNvSpPr>
            <a:spLocks noGrp="1"/>
          </p:cNvSpPr>
          <p:nvPr>
            <p:ph idx="1"/>
          </p:nvPr>
        </p:nvSpPr>
        <p:spPr/>
        <p:txBody>
          <a:bodyPr/>
          <a:lstStyle/>
          <a:p>
            <a:r>
              <a:rPr lang="en-US" dirty="0" smtClean="0"/>
              <a:t>Safety data sheets </a:t>
            </a:r>
          </a:p>
          <a:p>
            <a:pPr lvl="1"/>
            <a:r>
              <a:rPr lang="en-US" dirty="0" smtClean="0"/>
              <a:t>Summarizes all of the available information available regarding the hazards of a chemical, as well as how to mitigate and respond to and potential exposures or release of the material</a:t>
            </a:r>
            <a:endParaRPr lang="en-US" dirty="0"/>
          </a:p>
        </p:txBody>
      </p:sp>
    </p:spTree>
    <p:extLst>
      <p:ext uri="{BB962C8B-B14F-4D97-AF65-F5344CB8AC3E}">
        <p14:creationId xmlns:p14="http://schemas.microsoft.com/office/powerpoint/2010/main" val="416921418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334193"/>
          </a:xfrm>
        </p:spPr>
        <p:txBody>
          <a:bodyPr/>
          <a:lstStyle/>
          <a:p>
            <a:r>
              <a:rPr lang="en-US" dirty="0" smtClean="0"/>
              <a:t>What information must be in the SDS?</a:t>
            </a:r>
            <a:endParaRPr lang="en-US" dirty="0"/>
          </a:p>
        </p:txBody>
      </p:sp>
      <p:sp>
        <p:nvSpPr>
          <p:cNvPr id="3" name="Content Placeholder 2"/>
          <p:cNvSpPr>
            <a:spLocks noGrp="1"/>
          </p:cNvSpPr>
          <p:nvPr>
            <p:ph idx="1"/>
          </p:nvPr>
        </p:nvSpPr>
        <p:spPr/>
        <p:txBody>
          <a:bodyPr/>
          <a:lstStyle/>
          <a:p>
            <a:r>
              <a:rPr lang="en-US" dirty="0" smtClean="0"/>
              <a:t>Here are the 16 sections in the GHS SDS</a:t>
            </a:r>
            <a:endParaRPr lang="en-US" dirty="0"/>
          </a:p>
        </p:txBody>
      </p:sp>
    </p:spTree>
    <p:extLst>
      <p:ext uri="{BB962C8B-B14F-4D97-AF65-F5344CB8AC3E}">
        <p14:creationId xmlns:p14="http://schemas.microsoft.com/office/powerpoint/2010/main" val="335933881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t>SDS Example:</a:t>
            </a:r>
            <a:r>
              <a:rPr lang="en-US" dirty="0" smtClean="0"/>
              <a:t/>
            </a:r>
            <a:br>
              <a:rPr lang="en-US" dirty="0" smtClean="0"/>
            </a:br>
            <a:r>
              <a:rPr lang="en-US" dirty="0" smtClean="0"/>
              <a:t>1. Identification</a:t>
            </a:r>
            <a:br>
              <a:rPr lang="en-US" dirty="0" smtClean="0"/>
            </a:br>
            <a:r>
              <a:rPr lang="en-US" dirty="0" smtClean="0"/>
              <a:t/>
            </a:r>
            <a:br>
              <a:rPr lang="en-US" dirty="0" smtClean="0"/>
            </a:br>
            <a:r>
              <a:rPr lang="en-US" sz="2200" dirty="0" smtClean="0"/>
              <a:t/>
            </a:r>
            <a:br>
              <a:rPr lang="en-US" sz="2200" dirty="0" smtClean="0"/>
            </a:br>
            <a:r>
              <a:rPr lang="en-US" sz="2200" dirty="0" smtClean="0"/>
              <a:t/>
            </a:r>
            <a:br>
              <a:rPr lang="en-US" sz="2200" dirty="0" smtClean="0"/>
            </a:br>
            <a:r>
              <a:rPr lang="en-US" sz="2200" dirty="0" smtClean="0"/>
              <a:t/>
            </a:r>
            <a:br>
              <a:rPr lang="en-US" sz="2200" dirty="0" smtClean="0"/>
            </a:br>
            <a:endParaRPr lang="en-US" sz="2200" dirty="0"/>
          </a:p>
        </p:txBody>
      </p:sp>
      <p:pic>
        <p:nvPicPr>
          <p:cNvPr id="4" name="Content Placeholder 3"/>
          <p:cNvPicPr>
            <a:picLocks noGrp="1" noChangeAspect="1"/>
          </p:cNvPicPr>
          <p:nvPr>
            <p:ph idx="1"/>
          </p:nvPr>
        </p:nvPicPr>
        <p:blipFill>
          <a:blip r:embed="rId2"/>
          <a:stretch>
            <a:fillRect/>
          </a:stretch>
        </p:blipFill>
        <p:spPr>
          <a:xfrm>
            <a:off x="3148430" y="2286000"/>
            <a:ext cx="6047539" cy="3581400"/>
          </a:xfrm>
          <a:prstGeom prst="rect">
            <a:avLst/>
          </a:prstGeom>
        </p:spPr>
      </p:pic>
      <p:sp>
        <p:nvSpPr>
          <p:cNvPr id="3" name="TextBox 2"/>
          <p:cNvSpPr txBox="1"/>
          <p:nvPr/>
        </p:nvSpPr>
        <p:spPr>
          <a:xfrm>
            <a:off x="1213658" y="4438996"/>
            <a:ext cx="824265" cy="369332"/>
          </a:xfrm>
          <a:prstGeom prst="rect">
            <a:avLst/>
          </a:prstGeom>
          <a:noFill/>
        </p:spPr>
        <p:txBody>
          <a:bodyPr wrap="none" rtlCol="0">
            <a:spAutoFit/>
          </a:bodyPr>
          <a:lstStyle/>
          <a:p>
            <a:r>
              <a:rPr lang="en-US" b="1" dirty="0" smtClean="0"/>
              <a:t>Name:</a:t>
            </a:r>
            <a:endParaRPr lang="en-US" b="1" dirty="0"/>
          </a:p>
        </p:txBody>
      </p:sp>
      <p:cxnSp>
        <p:nvCxnSpPr>
          <p:cNvPr id="6" name="Straight Arrow Connector 5"/>
          <p:cNvCxnSpPr>
            <a:stCxn id="3" idx="3"/>
          </p:cNvCxnSpPr>
          <p:nvPr/>
        </p:nvCxnSpPr>
        <p:spPr>
          <a:xfrm flipV="1">
            <a:off x="2037923" y="4380807"/>
            <a:ext cx="1411859" cy="24285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22466" y="5981700"/>
            <a:ext cx="5743624" cy="369332"/>
          </a:xfrm>
          <a:prstGeom prst="rect">
            <a:avLst/>
          </a:prstGeom>
          <a:noFill/>
        </p:spPr>
        <p:txBody>
          <a:bodyPr wrap="none" rtlCol="0">
            <a:spAutoFit/>
          </a:bodyPr>
          <a:lstStyle/>
          <a:p>
            <a:r>
              <a:rPr lang="en-US" dirty="0" smtClean="0"/>
              <a:t>Name, Address, and telephone number of manufacturer</a:t>
            </a:r>
            <a:endParaRPr lang="en-US" dirty="0"/>
          </a:p>
        </p:txBody>
      </p:sp>
      <p:cxnSp>
        <p:nvCxnSpPr>
          <p:cNvPr id="10" name="Straight Arrow Connector 9"/>
          <p:cNvCxnSpPr/>
          <p:nvPr/>
        </p:nvCxnSpPr>
        <p:spPr>
          <a:xfrm flipV="1">
            <a:off x="1870364" y="5353396"/>
            <a:ext cx="1579418" cy="57219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2185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Hazards Identification</a:t>
            </a:r>
            <a:endParaRPr lang="en-US" dirty="0"/>
          </a:p>
        </p:txBody>
      </p:sp>
      <p:pic>
        <p:nvPicPr>
          <p:cNvPr id="4" name="Content Placeholder 3"/>
          <p:cNvPicPr>
            <a:picLocks noGrp="1" noChangeAspect="1"/>
          </p:cNvPicPr>
          <p:nvPr>
            <p:ph idx="1"/>
          </p:nvPr>
        </p:nvPicPr>
        <p:blipFill>
          <a:blip r:embed="rId2"/>
          <a:stretch>
            <a:fillRect/>
          </a:stretch>
        </p:blipFill>
        <p:spPr>
          <a:xfrm>
            <a:off x="2632879" y="2286000"/>
            <a:ext cx="7078641" cy="3581400"/>
          </a:xfrm>
          <a:prstGeom prst="rect">
            <a:avLst/>
          </a:prstGeom>
        </p:spPr>
      </p:pic>
      <p:sp>
        <p:nvSpPr>
          <p:cNvPr id="3" name="TextBox 2"/>
          <p:cNvSpPr txBox="1"/>
          <p:nvPr/>
        </p:nvSpPr>
        <p:spPr>
          <a:xfrm>
            <a:off x="872836" y="3990110"/>
            <a:ext cx="1341008" cy="369332"/>
          </a:xfrm>
          <a:prstGeom prst="rect">
            <a:avLst/>
          </a:prstGeom>
          <a:noFill/>
        </p:spPr>
        <p:txBody>
          <a:bodyPr wrap="none" rtlCol="0">
            <a:spAutoFit/>
          </a:bodyPr>
          <a:lstStyle/>
          <a:p>
            <a:r>
              <a:rPr lang="en-US" dirty="0" smtClean="0"/>
              <a:t>Signal Word</a:t>
            </a:r>
            <a:endParaRPr lang="en-US" dirty="0"/>
          </a:p>
        </p:txBody>
      </p:sp>
      <p:cxnSp>
        <p:nvCxnSpPr>
          <p:cNvPr id="6" name="Straight Arrow Connector 5"/>
          <p:cNvCxnSpPr>
            <a:stCxn id="3" idx="3"/>
          </p:cNvCxnSpPr>
          <p:nvPr/>
        </p:nvCxnSpPr>
        <p:spPr>
          <a:xfrm>
            <a:off x="2213844" y="4174776"/>
            <a:ext cx="2690665" cy="18466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3084" y="4928755"/>
            <a:ext cx="1943481" cy="369332"/>
          </a:xfrm>
          <a:prstGeom prst="rect">
            <a:avLst/>
          </a:prstGeom>
          <a:noFill/>
        </p:spPr>
        <p:txBody>
          <a:bodyPr wrap="none" rtlCol="0">
            <a:spAutoFit/>
          </a:bodyPr>
          <a:lstStyle/>
          <a:p>
            <a:r>
              <a:rPr lang="en-US" dirty="0" smtClean="0"/>
              <a:t>Hazard Statement</a:t>
            </a:r>
            <a:endParaRPr lang="en-US" dirty="0"/>
          </a:p>
        </p:txBody>
      </p:sp>
      <p:cxnSp>
        <p:nvCxnSpPr>
          <p:cNvPr id="11" name="Straight Arrow Connector 10"/>
          <p:cNvCxnSpPr/>
          <p:nvPr/>
        </p:nvCxnSpPr>
        <p:spPr>
          <a:xfrm flipV="1">
            <a:off x="2632879" y="4729942"/>
            <a:ext cx="309826" cy="282633"/>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09320" y="3151456"/>
            <a:ext cx="1268039" cy="369332"/>
          </a:xfrm>
          <a:prstGeom prst="rect">
            <a:avLst/>
          </a:prstGeom>
          <a:noFill/>
        </p:spPr>
        <p:txBody>
          <a:bodyPr wrap="none" rtlCol="0">
            <a:spAutoFit/>
          </a:bodyPr>
          <a:lstStyle/>
          <a:p>
            <a:r>
              <a:rPr lang="en-US" dirty="0" smtClean="0"/>
              <a:t>Pictograms</a:t>
            </a:r>
            <a:endParaRPr lang="en-US" dirty="0"/>
          </a:p>
        </p:txBody>
      </p:sp>
      <p:cxnSp>
        <p:nvCxnSpPr>
          <p:cNvPr id="14" name="Straight Arrow Connector 13"/>
          <p:cNvCxnSpPr>
            <a:stCxn id="12" idx="3"/>
          </p:cNvCxnSpPr>
          <p:nvPr/>
        </p:nvCxnSpPr>
        <p:spPr>
          <a:xfrm>
            <a:off x="2177359" y="3336122"/>
            <a:ext cx="981477" cy="846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03673" y="5636029"/>
            <a:ext cx="2604880" cy="369332"/>
          </a:xfrm>
          <a:prstGeom prst="rect">
            <a:avLst/>
          </a:prstGeom>
          <a:noFill/>
        </p:spPr>
        <p:txBody>
          <a:bodyPr wrap="none" rtlCol="0">
            <a:spAutoFit/>
          </a:bodyPr>
          <a:lstStyle/>
          <a:p>
            <a:r>
              <a:rPr lang="en-US" dirty="0" smtClean="0"/>
              <a:t>Precautionary Statement</a:t>
            </a:r>
            <a:endParaRPr lang="en-US" dirty="0"/>
          </a:p>
        </p:txBody>
      </p:sp>
      <p:cxnSp>
        <p:nvCxnSpPr>
          <p:cNvPr id="17" name="Straight Arrow Connector 16"/>
          <p:cNvCxnSpPr>
            <a:stCxn id="15" idx="1"/>
          </p:cNvCxnSpPr>
          <p:nvPr/>
        </p:nvCxnSpPr>
        <p:spPr>
          <a:xfrm flipH="1" flipV="1">
            <a:off x="7789025" y="5298087"/>
            <a:ext cx="814648" cy="5226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52050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HAZCOM Program</a:t>
            </a:r>
            <a:endParaRPr lang="en-US" dirty="0"/>
          </a:p>
        </p:txBody>
      </p:sp>
      <p:sp>
        <p:nvSpPr>
          <p:cNvPr id="3" name="Content Placeholder 2"/>
          <p:cNvSpPr>
            <a:spLocks noGrp="1"/>
          </p:cNvSpPr>
          <p:nvPr>
            <p:ph idx="1"/>
          </p:nvPr>
        </p:nvSpPr>
        <p:spPr/>
        <p:txBody>
          <a:bodyPr/>
          <a:lstStyle/>
          <a:p>
            <a:r>
              <a:rPr lang="en-US" dirty="0" smtClean="0"/>
              <a:t>Every workplace with the possibility of an employee exposure to hazardous chemicals is required to have a written Hazard Communication Program. </a:t>
            </a:r>
          </a:p>
          <a:p>
            <a:r>
              <a:rPr lang="en-US" dirty="0" smtClean="0"/>
              <a:t>The program ensure the employees right to know about chemical hazards in the workplace.</a:t>
            </a:r>
            <a:endParaRPr lang="en-US" dirty="0"/>
          </a:p>
        </p:txBody>
      </p:sp>
    </p:spTree>
    <p:extLst>
      <p:ext uri="{BB962C8B-B14F-4D97-AF65-F5344CB8AC3E}">
        <p14:creationId xmlns:p14="http://schemas.microsoft.com/office/powerpoint/2010/main" val="265508784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Composition/Information on Ingredients:</a:t>
            </a:r>
            <a:endParaRPr lang="en-US" dirty="0"/>
          </a:p>
        </p:txBody>
      </p:sp>
      <p:pic>
        <p:nvPicPr>
          <p:cNvPr id="4" name="Content Placeholder 3"/>
          <p:cNvPicPr>
            <a:picLocks noGrp="1" noChangeAspect="1"/>
          </p:cNvPicPr>
          <p:nvPr>
            <p:ph idx="1"/>
          </p:nvPr>
        </p:nvPicPr>
        <p:blipFill>
          <a:blip r:embed="rId2"/>
          <a:stretch>
            <a:fillRect/>
          </a:stretch>
        </p:blipFill>
        <p:spPr>
          <a:xfrm>
            <a:off x="2533650" y="2414587"/>
            <a:ext cx="7277100" cy="3324225"/>
          </a:xfrm>
          <a:prstGeom prst="rect">
            <a:avLst/>
          </a:prstGeom>
        </p:spPr>
      </p:pic>
    </p:spTree>
    <p:extLst>
      <p:ext uri="{BB962C8B-B14F-4D97-AF65-F5344CB8AC3E}">
        <p14:creationId xmlns:p14="http://schemas.microsoft.com/office/powerpoint/2010/main" val="359395263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First Aid Measures</a:t>
            </a:r>
            <a:endParaRPr lang="en-US" dirty="0"/>
          </a:p>
        </p:txBody>
      </p:sp>
      <p:pic>
        <p:nvPicPr>
          <p:cNvPr id="4" name="Content Placeholder 3"/>
          <p:cNvPicPr>
            <a:picLocks noGrp="1" noChangeAspect="1"/>
          </p:cNvPicPr>
          <p:nvPr>
            <p:ph idx="1"/>
          </p:nvPr>
        </p:nvPicPr>
        <p:blipFill>
          <a:blip r:embed="rId2"/>
          <a:stretch>
            <a:fillRect/>
          </a:stretch>
        </p:blipFill>
        <p:spPr>
          <a:xfrm>
            <a:off x="2562225" y="3152775"/>
            <a:ext cx="7219950" cy="1847850"/>
          </a:xfrm>
          <a:prstGeom prst="rect">
            <a:avLst/>
          </a:prstGeom>
        </p:spPr>
      </p:pic>
    </p:spTree>
    <p:extLst>
      <p:ext uri="{BB962C8B-B14F-4D97-AF65-F5344CB8AC3E}">
        <p14:creationId xmlns:p14="http://schemas.microsoft.com/office/powerpoint/2010/main" val="173475809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Fire-Fighting Measures</a:t>
            </a:r>
            <a:endParaRPr lang="en-US" dirty="0"/>
          </a:p>
        </p:txBody>
      </p:sp>
      <p:pic>
        <p:nvPicPr>
          <p:cNvPr id="4" name="Content Placeholder 3"/>
          <p:cNvPicPr>
            <a:picLocks noGrp="1" noChangeAspect="1"/>
          </p:cNvPicPr>
          <p:nvPr>
            <p:ph idx="1"/>
          </p:nvPr>
        </p:nvPicPr>
        <p:blipFill>
          <a:blip r:embed="rId2"/>
          <a:stretch>
            <a:fillRect/>
          </a:stretch>
        </p:blipFill>
        <p:spPr>
          <a:xfrm>
            <a:off x="2557462" y="3405187"/>
            <a:ext cx="7229475" cy="1343025"/>
          </a:xfrm>
          <a:prstGeom prst="rect">
            <a:avLst/>
          </a:prstGeom>
        </p:spPr>
      </p:pic>
    </p:spTree>
    <p:extLst>
      <p:ext uri="{BB962C8B-B14F-4D97-AF65-F5344CB8AC3E}">
        <p14:creationId xmlns:p14="http://schemas.microsoft.com/office/powerpoint/2010/main" val="59834913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Accidental Release Measures</a:t>
            </a:r>
            <a:endParaRPr lang="en-US" dirty="0"/>
          </a:p>
        </p:txBody>
      </p:sp>
      <p:pic>
        <p:nvPicPr>
          <p:cNvPr id="4" name="Content Placeholder 3"/>
          <p:cNvPicPr>
            <a:picLocks noGrp="1" noChangeAspect="1"/>
          </p:cNvPicPr>
          <p:nvPr>
            <p:ph idx="1"/>
          </p:nvPr>
        </p:nvPicPr>
        <p:blipFill>
          <a:blip r:embed="rId2"/>
          <a:stretch>
            <a:fillRect/>
          </a:stretch>
        </p:blipFill>
        <p:spPr>
          <a:xfrm>
            <a:off x="2505248" y="3197888"/>
            <a:ext cx="7200900" cy="942975"/>
          </a:xfrm>
          <a:prstGeom prst="rect">
            <a:avLst/>
          </a:prstGeom>
        </p:spPr>
      </p:pic>
    </p:spTree>
    <p:extLst>
      <p:ext uri="{BB962C8B-B14F-4D97-AF65-F5344CB8AC3E}">
        <p14:creationId xmlns:p14="http://schemas.microsoft.com/office/powerpoint/2010/main" val="7530888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Handling and Storage</a:t>
            </a:r>
            <a:endParaRPr lang="en-US" dirty="0"/>
          </a:p>
        </p:txBody>
      </p:sp>
      <p:pic>
        <p:nvPicPr>
          <p:cNvPr id="4" name="Content Placeholder 3"/>
          <p:cNvPicPr>
            <a:picLocks noGrp="1" noChangeAspect="1"/>
          </p:cNvPicPr>
          <p:nvPr>
            <p:ph idx="1"/>
          </p:nvPr>
        </p:nvPicPr>
        <p:blipFill>
          <a:blip r:embed="rId2"/>
          <a:stretch>
            <a:fillRect/>
          </a:stretch>
        </p:blipFill>
        <p:spPr>
          <a:xfrm>
            <a:off x="2445760" y="2951797"/>
            <a:ext cx="7286625" cy="1152525"/>
          </a:xfrm>
          <a:prstGeom prst="rect">
            <a:avLst/>
          </a:prstGeom>
        </p:spPr>
      </p:pic>
    </p:spTree>
    <p:extLst>
      <p:ext uri="{BB962C8B-B14F-4D97-AF65-F5344CB8AC3E}">
        <p14:creationId xmlns:p14="http://schemas.microsoft.com/office/powerpoint/2010/main" val="286364328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Exposure Controls/Personal Protection</a:t>
            </a:r>
            <a:endParaRPr lang="en-US" dirty="0"/>
          </a:p>
        </p:txBody>
      </p:sp>
      <p:pic>
        <p:nvPicPr>
          <p:cNvPr id="4" name="Content Placeholder 3"/>
          <p:cNvPicPr>
            <a:picLocks noGrp="1" noChangeAspect="1"/>
          </p:cNvPicPr>
          <p:nvPr>
            <p:ph idx="1"/>
          </p:nvPr>
        </p:nvPicPr>
        <p:blipFill>
          <a:blip r:embed="rId2"/>
          <a:stretch>
            <a:fillRect/>
          </a:stretch>
        </p:blipFill>
        <p:spPr>
          <a:xfrm>
            <a:off x="2571750" y="2719387"/>
            <a:ext cx="7200900" cy="2714625"/>
          </a:xfrm>
          <a:prstGeom prst="rect">
            <a:avLst/>
          </a:prstGeom>
        </p:spPr>
      </p:pic>
    </p:spTree>
    <p:extLst>
      <p:ext uri="{BB962C8B-B14F-4D97-AF65-F5344CB8AC3E}">
        <p14:creationId xmlns:p14="http://schemas.microsoft.com/office/powerpoint/2010/main" val="368838123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Physical and Chemical Properties</a:t>
            </a:r>
            <a:endParaRPr lang="en-US" dirty="0"/>
          </a:p>
        </p:txBody>
      </p:sp>
      <p:pic>
        <p:nvPicPr>
          <p:cNvPr id="4" name="Content Placeholder 3"/>
          <p:cNvPicPr>
            <a:picLocks noGrp="1" noChangeAspect="1"/>
          </p:cNvPicPr>
          <p:nvPr>
            <p:ph idx="1"/>
          </p:nvPr>
        </p:nvPicPr>
        <p:blipFill>
          <a:blip r:embed="rId2"/>
          <a:stretch>
            <a:fillRect/>
          </a:stretch>
        </p:blipFill>
        <p:spPr>
          <a:xfrm>
            <a:off x="2633662" y="2781300"/>
            <a:ext cx="7077075" cy="2590800"/>
          </a:xfrm>
          <a:prstGeom prst="rect">
            <a:avLst/>
          </a:prstGeom>
        </p:spPr>
      </p:pic>
    </p:spTree>
    <p:extLst>
      <p:ext uri="{BB962C8B-B14F-4D97-AF65-F5344CB8AC3E}">
        <p14:creationId xmlns:p14="http://schemas.microsoft.com/office/powerpoint/2010/main" val="315086345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Stability and Reactivity</a:t>
            </a:r>
            <a:endParaRPr lang="en-US" dirty="0"/>
          </a:p>
        </p:txBody>
      </p:sp>
      <p:pic>
        <p:nvPicPr>
          <p:cNvPr id="4" name="Content Placeholder 3"/>
          <p:cNvPicPr>
            <a:picLocks noGrp="1" noChangeAspect="1"/>
          </p:cNvPicPr>
          <p:nvPr>
            <p:ph idx="1"/>
          </p:nvPr>
        </p:nvPicPr>
        <p:blipFill>
          <a:blip r:embed="rId2"/>
          <a:stretch>
            <a:fillRect/>
          </a:stretch>
        </p:blipFill>
        <p:spPr>
          <a:xfrm>
            <a:off x="2543175" y="3562350"/>
            <a:ext cx="7258050" cy="1028700"/>
          </a:xfrm>
          <a:prstGeom prst="rect">
            <a:avLst/>
          </a:prstGeom>
        </p:spPr>
      </p:pic>
    </p:spTree>
    <p:extLst>
      <p:ext uri="{BB962C8B-B14F-4D97-AF65-F5344CB8AC3E}">
        <p14:creationId xmlns:p14="http://schemas.microsoft.com/office/powerpoint/2010/main" val="133966103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Toxicological Information</a:t>
            </a:r>
            <a:endParaRPr lang="en-US" dirty="0"/>
          </a:p>
        </p:txBody>
      </p:sp>
      <p:pic>
        <p:nvPicPr>
          <p:cNvPr id="4" name="Content Placeholder 3"/>
          <p:cNvPicPr>
            <a:picLocks noGrp="1" noChangeAspect="1"/>
          </p:cNvPicPr>
          <p:nvPr>
            <p:ph idx="1"/>
          </p:nvPr>
        </p:nvPicPr>
        <p:blipFill>
          <a:blip r:embed="rId2"/>
          <a:stretch>
            <a:fillRect/>
          </a:stretch>
        </p:blipFill>
        <p:spPr>
          <a:xfrm>
            <a:off x="2547937" y="2519362"/>
            <a:ext cx="7248525" cy="3114675"/>
          </a:xfrm>
          <a:prstGeom prst="rect">
            <a:avLst/>
          </a:prstGeom>
        </p:spPr>
      </p:pic>
    </p:spTree>
    <p:extLst>
      <p:ext uri="{BB962C8B-B14F-4D97-AF65-F5344CB8AC3E}">
        <p14:creationId xmlns:p14="http://schemas.microsoft.com/office/powerpoint/2010/main" val="100993231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Ecological Information</a:t>
            </a:r>
            <a:endParaRPr lang="en-US" dirty="0"/>
          </a:p>
        </p:txBody>
      </p:sp>
      <p:pic>
        <p:nvPicPr>
          <p:cNvPr id="4" name="Content Placeholder 3"/>
          <p:cNvPicPr>
            <a:picLocks noGrp="1" noChangeAspect="1"/>
          </p:cNvPicPr>
          <p:nvPr>
            <p:ph idx="1"/>
          </p:nvPr>
        </p:nvPicPr>
        <p:blipFill>
          <a:blip r:embed="rId2"/>
          <a:stretch>
            <a:fillRect/>
          </a:stretch>
        </p:blipFill>
        <p:spPr>
          <a:xfrm>
            <a:off x="2566987" y="3214687"/>
            <a:ext cx="7210425" cy="1724025"/>
          </a:xfrm>
          <a:prstGeom prst="rect">
            <a:avLst/>
          </a:prstGeom>
        </p:spPr>
      </p:pic>
    </p:spTree>
    <p:extLst>
      <p:ext uri="{BB962C8B-B14F-4D97-AF65-F5344CB8AC3E}">
        <p14:creationId xmlns:p14="http://schemas.microsoft.com/office/powerpoint/2010/main" val="32089241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cover:</a:t>
            </a:r>
            <a:endParaRPr lang="en-US" dirty="0"/>
          </a:p>
        </p:txBody>
      </p:sp>
      <p:sp>
        <p:nvSpPr>
          <p:cNvPr id="3" name="Content Placeholder 2"/>
          <p:cNvSpPr>
            <a:spLocks noGrp="1"/>
          </p:cNvSpPr>
          <p:nvPr>
            <p:ph idx="1"/>
          </p:nvPr>
        </p:nvSpPr>
        <p:spPr/>
        <p:txBody>
          <a:bodyPr/>
          <a:lstStyle/>
          <a:p>
            <a:r>
              <a:rPr lang="en-US" dirty="0" smtClean="0"/>
              <a:t>What are hazardous chemicals?</a:t>
            </a:r>
          </a:p>
          <a:p>
            <a:r>
              <a:rPr lang="en-US" dirty="0"/>
              <a:t>How do hazardous chemicals affect the body</a:t>
            </a:r>
            <a:r>
              <a:rPr lang="en-US" dirty="0" smtClean="0"/>
              <a:t>?</a:t>
            </a:r>
          </a:p>
          <a:p>
            <a:r>
              <a:rPr lang="en-US" dirty="0" smtClean="0"/>
              <a:t>Where are hazardous chemicals located?</a:t>
            </a:r>
          </a:p>
          <a:p>
            <a:r>
              <a:rPr lang="en-US" dirty="0" smtClean="0"/>
              <a:t>Ways to detect hazardous chemicals</a:t>
            </a:r>
          </a:p>
          <a:p>
            <a:r>
              <a:rPr lang="en-US" dirty="0" smtClean="0"/>
              <a:t>Measures to </a:t>
            </a:r>
            <a:r>
              <a:rPr lang="en-US" dirty="0"/>
              <a:t>p</a:t>
            </a:r>
            <a:r>
              <a:rPr lang="en-US" dirty="0" smtClean="0"/>
              <a:t>rotect yourselves</a:t>
            </a:r>
          </a:p>
          <a:p>
            <a:r>
              <a:rPr lang="en-US" dirty="0" smtClean="0"/>
              <a:t>Hazard communication plan overview</a:t>
            </a:r>
            <a:endParaRPr lang="en-US" dirty="0"/>
          </a:p>
        </p:txBody>
      </p:sp>
    </p:spTree>
    <p:extLst>
      <p:ext uri="{BB962C8B-B14F-4D97-AF65-F5344CB8AC3E}">
        <p14:creationId xmlns:p14="http://schemas.microsoft.com/office/powerpoint/2010/main" val="416878860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Disposal Considerations</a:t>
            </a:r>
            <a:endParaRPr lang="en-US" dirty="0"/>
          </a:p>
        </p:txBody>
      </p:sp>
      <p:pic>
        <p:nvPicPr>
          <p:cNvPr id="4" name="Content Placeholder 3"/>
          <p:cNvPicPr>
            <a:picLocks noGrp="1" noChangeAspect="1"/>
          </p:cNvPicPr>
          <p:nvPr>
            <p:ph idx="1"/>
          </p:nvPr>
        </p:nvPicPr>
        <p:blipFill>
          <a:blip r:embed="rId2"/>
          <a:stretch>
            <a:fillRect/>
          </a:stretch>
        </p:blipFill>
        <p:spPr>
          <a:xfrm>
            <a:off x="2600325" y="2443162"/>
            <a:ext cx="7143750" cy="3267075"/>
          </a:xfrm>
          <a:prstGeom prst="rect">
            <a:avLst/>
          </a:prstGeom>
        </p:spPr>
      </p:pic>
    </p:spTree>
    <p:extLst>
      <p:ext uri="{BB962C8B-B14F-4D97-AF65-F5344CB8AC3E}">
        <p14:creationId xmlns:p14="http://schemas.microsoft.com/office/powerpoint/2010/main" val="417591877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Transport Information </a:t>
            </a:r>
            <a:endParaRPr lang="en-US" dirty="0"/>
          </a:p>
        </p:txBody>
      </p:sp>
      <p:pic>
        <p:nvPicPr>
          <p:cNvPr id="4" name="Content Placeholder 3"/>
          <p:cNvPicPr>
            <a:picLocks noGrp="1" noChangeAspect="1"/>
          </p:cNvPicPr>
          <p:nvPr>
            <p:ph idx="1"/>
          </p:nvPr>
        </p:nvPicPr>
        <p:blipFill>
          <a:blip r:embed="rId2"/>
          <a:stretch>
            <a:fillRect/>
          </a:stretch>
        </p:blipFill>
        <p:spPr>
          <a:xfrm>
            <a:off x="2581275" y="3529012"/>
            <a:ext cx="7181850" cy="1095375"/>
          </a:xfrm>
          <a:prstGeom prst="rect">
            <a:avLst/>
          </a:prstGeom>
        </p:spPr>
      </p:pic>
    </p:spTree>
    <p:extLst>
      <p:ext uri="{BB962C8B-B14F-4D97-AF65-F5344CB8AC3E}">
        <p14:creationId xmlns:p14="http://schemas.microsoft.com/office/powerpoint/2010/main" val="59140173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Regulatory Information</a:t>
            </a:r>
            <a:endParaRPr lang="en-US" dirty="0"/>
          </a:p>
        </p:txBody>
      </p:sp>
      <p:pic>
        <p:nvPicPr>
          <p:cNvPr id="4" name="Content Placeholder 3"/>
          <p:cNvPicPr>
            <a:picLocks noGrp="1" noChangeAspect="1"/>
          </p:cNvPicPr>
          <p:nvPr>
            <p:ph idx="1"/>
          </p:nvPr>
        </p:nvPicPr>
        <p:blipFill>
          <a:blip r:embed="rId2"/>
          <a:stretch>
            <a:fillRect/>
          </a:stretch>
        </p:blipFill>
        <p:spPr>
          <a:xfrm>
            <a:off x="2704423" y="2286000"/>
            <a:ext cx="6935553" cy="3581400"/>
          </a:xfrm>
          <a:prstGeom prst="rect">
            <a:avLst/>
          </a:prstGeom>
        </p:spPr>
      </p:pic>
    </p:spTree>
    <p:extLst>
      <p:ext uri="{BB962C8B-B14F-4D97-AF65-F5344CB8AC3E}">
        <p14:creationId xmlns:p14="http://schemas.microsoft.com/office/powerpoint/2010/main" val="26335718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Other Information</a:t>
            </a:r>
            <a:endParaRPr lang="en-US" dirty="0"/>
          </a:p>
        </p:txBody>
      </p:sp>
      <p:pic>
        <p:nvPicPr>
          <p:cNvPr id="4" name="Content Placeholder 3"/>
          <p:cNvPicPr>
            <a:picLocks noGrp="1" noChangeAspect="1"/>
          </p:cNvPicPr>
          <p:nvPr>
            <p:ph idx="1"/>
          </p:nvPr>
        </p:nvPicPr>
        <p:blipFill>
          <a:blip r:embed="rId2"/>
          <a:stretch>
            <a:fillRect/>
          </a:stretch>
        </p:blipFill>
        <p:spPr>
          <a:xfrm>
            <a:off x="3271878" y="2286000"/>
            <a:ext cx="5800643" cy="3581400"/>
          </a:xfrm>
          <a:prstGeom prst="rect">
            <a:avLst/>
          </a:prstGeom>
        </p:spPr>
      </p:pic>
    </p:spTree>
    <p:extLst>
      <p:ext uri="{BB962C8B-B14F-4D97-AF65-F5344CB8AC3E}">
        <p14:creationId xmlns:p14="http://schemas.microsoft.com/office/powerpoint/2010/main" val="58331356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SDS information stored?</a:t>
            </a:r>
            <a:endParaRPr lang="en-US" dirty="0"/>
          </a:p>
        </p:txBody>
      </p:sp>
      <p:sp>
        <p:nvSpPr>
          <p:cNvPr id="3" name="Content Placeholder 2"/>
          <p:cNvSpPr>
            <a:spLocks noGrp="1"/>
          </p:cNvSpPr>
          <p:nvPr>
            <p:ph idx="1"/>
          </p:nvPr>
        </p:nvSpPr>
        <p:spPr/>
        <p:txBody>
          <a:bodyPr/>
          <a:lstStyle/>
          <a:p>
            <a:r>
              <a:rPr lang="en-US" dirty="0" smtClean="0"/>
              <a:t>SDSs are stored in our central database, utilizing our online inventory system, CHIMERA</a:t>
            </a:r>
          </a:p>
          <a:p>
            <a:r>
              <a:rPr lang="en-US" dirty="0" smtClean="0"/>
              <a:t>They are also available at some locations around campus in hard copy form.</a:t>
            </a:r>
            <a:endParaRPr lang="en-US" dirty="0"/>
          </a:p>
          <a:p>
            <a:endParaRPr lang="en-US" dirty="0" smtClean="0"/>
          </a:p>
          <a:p>
            <a:endParaRPr lang="en-US" dirty="0"/>
          </a:p>
        </p:txBody>
      </p:sp>
      <p:pic>
        <p:nvPicPr>
          <p:cNvPr id="4" name="Picture 3" descr="ACU-O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359" y="4472247"/>
            <a:ext cx="3101525" cy="2165898"/>
          </a:xfrm>
          <a:prstGeom prst="rect">
            <a:avLst/>
          </a:prstGeom>
        </p:spPr>
      </p:pic>
    </p:spTree>
    <p:extLst>
      <p:ext uri="{BB962C8B-B14F-4D97-AF65-F5344CB8AC3E}">
        <p14:creationId xmlns:p14="http://schemas.microsoft.com/office/powerpoint/2010/main" val="204525415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GHS?</a:t>
            </a:r>
            <a:endParaRPr lang="en-US" dirty="0"/>
          </a:p>
        </p:txBody>
      </p:sp>
      <p:sp>
        <p:nvSpPr>
          <p:cNvPr id="3" name="Content Placeholder 2"/>
          <p:cNvSpPr>
            <a:spLocks noGrp="1"/>
          </p:cNvSpPr>
          <p:nvPr>
            <p:ph idx="1"/>
          </p:nvPr>
        </p:nvSpPr>
        <p:spPr/>
        <p:txBody>
          <a:bodyPr>
            <a:normAutofit/>
          </a:bodyPr>
          <a:lstStyle/>
          <a:p>
            <a:r>
              <a:rPr lang="en-US" sz="2400" dirty="0" smtClean="0"/>
              <a:t>GHS is an acronym for </a:t>
            </a:r>
            <a:r>
              <a:rPr lang="en-US" sz="2400" i="1" dirty="0" smtClean="0"/>
              <a:t>The Globally Harmonized System of Classification and Labeling of Chemicals. </a:t>
            </a:r>
          </a:p>
          <a:p>
            <a:pPr lvl="1"/>
            <a:r>
              <a:rPr lang="en-US" sz="2400" dirty="0" smtClean="0"/>
              <a:t>The GHS system makes all labeling and SDSs standardized and consistent throughout the world, no matter where the chemical is made.</a:t>
            </a:r>
            <a:endParaRPr lang="en-US" sz="2400" dirty="0"/>
          </a:p>
          <a:p>
            <a:pPr lvl="1"/>
            <a:r>
              <a:rPr lang="en-US" sz="2400" dirty="0" smtClean="0"/>
              <a:t>GHS label signal words are “</a:t>
            </a:r>
            <a:r>
              <a:rPr lang="en-US" sz="2400" b="1" u="sng" dirty="0" smtClean="0"/>
              <a:t>Danger</a:t>
            </a:r>
            <a:r>
              <a:rPr lang="en-US" sz="2400" dirty="0" smtClean="0"/>
              <a:t> and </a:t>
            </a:r>
            <a:r>
              <a:rPr lang="en-US" sz="2400" b="1" u="sng" dirty="0" smtClean="0"/>
              <a:t>Warning</a:t>
            </a:r>
            <a:r>
              <a:rPr lang="en-US" sz="2400" dirty="0" smtClean="0"/>
              <a:t>”</a:t>
            </a:r>
          </a:p>
          <a:p>
            <a:pPr lvl="1"/>
            <a:r>
              <a:rPr lang="en-US" sz="2400" dirty="0" smtClean="0"/>
              <a:t>Pictograms on GHS SDS or label are symbols that give you specific information about chemical hazards.</a:t>
            </a:r>
          </a:p>
          <a:p>
            <a:pPr lvl="1"/>
            <a:endParaRPr lang="en-US" sz="2400" dirty="0" smtClean="0"/>
          </a:p>
        </p:txBody>
      </p:sp>
      <p:pic>
        <p:nvPicPr>
          <p:cNvPr id="4" name="Picture 3" descr="ID Technology Guide to GHS Labeling – Labeling New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411" y="278027"/>
            <a:ext cx="2312558" cy="2312558"/>
          </a:xfrm>
          <a:prstGeom prst="rect">
            <a:avLst/>
          </a:prstGeom>
        </p:spPr>
      </p:pic>
    </p:spTree>
    <p:extLst>
      <p:ext uri="{BB962C8B-B14F-4D97-AF65-F5344CB8AC3E}">
        <p14:creationId xmlns:p14="http://schemas.microsoft.com/office/powerpoint/2010/main" val="103269033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Pictograms</a:t>
            </a:r>
            <a:br>
              <a:rPr lang="en-US" dirty="0" smtClean="0"/>
            </a:br>
            <a:r>
              <a:rPr lang="en-US" dirty="0" smtClean="0"/>
              <a:t/>
            </a:r>
            <a:br>
              <a:rPr lang="en-US" dirty="0" smtClean="0"/>
            </a:br>
            <a:r>
              <a:rPr lang="en-US" sz="2400" dirty="0" smtClean="0"/>
              <a:t>Each pictogram consists of a symbol on a white background, framed with a red border which represents a distinct hazard.</a:t>
            </a:r>
            <a:endParaRPr lang="en-US" sz="2400" dirty="0"/>
          </a:p>
        </p:txBody>
      </p:sp>
      <p:pic>
        <p:nvPicPr>
          <p:cNvPr id="4" name="Content Placeholder 3" descr="HAZCOM (GHS) Labels - Free Stock Photo | Atlantic Training Blo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0950" y="2747962"/>
            <a:ext cx="4762500" cy="2657475"/>
          </a:xfrm>
        </p:spPr>
      </p:pic>
    </p:spTree>
    <p:extLst>
      <p:ext uri="{BB962C8B-B14F-4D97-AF65-F5344CB8AC3E}">
        <p14:creationId xmlns:p14="http://schemas.microsoft.com/office/powerpoint/2010/main" val="365073650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a:t>
            </a:r>
            <a:endParaRPr lang="en-US" dirty="0"/>
          </a:p>
        </p:txBody>
      </p:sp>
      <p:sp>
        <p:nvSpPr>
          <p:cNvPr id="3" name="Content Placeholder 2"/>
          <p:cNvSpPr>
            <a:spLocks noGrp="1"/>
          </p:cNvSpPr>
          <p:nvPr>
            <p:ph idx="1"/>
          </p:nvPr>
        </p:nvSpPr>
        <p:spPr/>
        <p:txBody>
          <a:bodyPr/>
          <a:lstStyle/>
          <a:p>
            <a:r>
              <a:rPr lang="en-US" dirty="0" smtClean="0"/>
              <a:t>Carcinogen</a:t>
            </a:r>
          </a:p>
          <a:p>
            <a:r>
              <a:rPr lang="en-US" dirty="0" smtClean="0"/>
              <a:t>Mutagenicity</a:t>
            </a:r>
          </a:p>
          <a:p>
            <a:r>
              <a:rPr lang="en-US" dirty="0" smtClean="0"/>
              <a:t>Reproductive Toxicity </a:t>
            </a:r>
          </a:p>
          <a:p>
            <a:r>
              <a:rPr lang="en-US" dirty="0" smtClean="0"/>
              <a:t>Respiratory Sensitizer</a:t>
            </a:r>
          </a:p>
          <a:p>
            <a:r>
              <a:rPr lang="en-US" dirty="0" smtClean="0"/>
              <a:t>Target Organ Toxicity</a:t>
            </a:r>
          </a:p>
          <a:p>
            <a:r>
              <a:rPr lang="en-US" dirty="0" smtClean="0"/>
              <a:t>Aspiration Toxicity</a:t>
            </a:r>
            <a:endParaRPr lang="en-US" dirty="0"/>
          </a:p>
        </p:txBody>
      </p:sp>
      <p:pic>
        <p:nvPicPr>
          <p:cNvPr id="4" name="Picture 3" descr="File:GHS-pictogram-silhouette.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374" y="2676005"/>
            <a:ext cx="2902527" cy="2801390"/>
          </a:xfrm>
          <a:prstGeom prst="rect">
            <a:avLst/>
          </a:prstGeom>
        </p:spPr>
      </p:pic>
    </p:spTree>
    <p:extLst>
      <p:ext uri="{BB962C8B-B14F-4D97-AF65-F5344CB8AC3E}">
        <p14:creationId xmlns:p14="http://schemas.microsoft.com/office/powerpoint/2010/main" val="170232839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a:t>
            </a:r>
            <a:endParaRPr lang="en-US" dirty="0"/>
          </a:p>
        </p:txBody>
      </p:sp>
      <p:sp>
        <p:nvSpPr>
          <p:cNvPr id="3" name="Content Placeholder 2"/>
          <p:cNvSpPr>
            <a:spLocks noGrp="1"/>
          </p:cNvSpPr>
          <p:nvPr>
            <p:ph idx="1"/>
          </p:nvPr>
        </p:nvSpPr>
        <p:spPr/>
        <p:txBody>
          <a:bodyPr/>
          <a:lstStyle/>
          <a:p>
            <a:r>
              <a:rPr lang="en-US" dirty="0" smtClean="0"/>
              <a:t>Flammables</a:t>
            </a:r>
          </a:p>
          <a:p>
            <a:r>
              <a:rPr lang="en-US" dirty="0" err="1" smtClean="0"/>
              <a:t>Pyrophorics</a:t>
            </a:r>
            <a:endParaRPr lang="en-US" dirty="0" smtClean="0"/>
          </a:p>
          <a:p>
            <a:r>
              <a:rPr lang="en-US" dirty="0" smtClean="0"/>
              <a:t>Self-Heating</a:t>
            </a:r>
          </a:p>
          <a:p>
            <a:r>
              <a:rPr lang="en-US" dirty="0" smtClean="0"/>
              <a:t>Emits Flammable gas</a:t>
            </a:r>
          </a:p>
          <a:p>
            <a:r>
              <a:rPr lang="en-US" dirty="0" smtClean="0"/>
              <a:t>Self-</a:t>
            </a:r>
            <a:r>
              <a:rPr lang="en-US" dirty="0" err="1" smtClean="0"/>
              <a:t>Reactives</a:t>
            </a:r>
            <a:endParaRPr lang="en-US" dirty="0" smtClean="0"/>
          </a:p>
          <a:p>
            <a:r>
              <a:rPr lang="en-US" dirty="0" smtClean="0"/>
              <a:t>Organic Peroxides</a:t>
            </a:r>
            <a:endParaRPr lang="en-US" dirty="0"/>
          </a:p>
        </p:txBody>
      </p:sp>
      <p:pic>
        <p:nvPicPr>
          <p:cNvPr id="5" name="Picture 4" descr="File:GHS-pictogram-flamme.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003" y="2394065"/>
            <a:ext cx="2811087" cy="2543694"/>
          </a:xfrm>
          <a:prstGeom prst="rect">
            <a:avLst/>
          </a:prstGeom>
        </p:spPr>
      </p:pic>
    </p:spTree>
    <p:extLst>
      <p:ext uri="{BB962C8B-B14F-4D97-AF65-F5344CB8AC3E}">
        <p14:creationId xmlns:p14="http://schemas.microsoft.com/office/powerpoint/2010/main" val="76195958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Exclamation Mark</a:t>
            </a:r>
            <a:endParaRPr lang="en-US" dirty="0"/>
          </a:p>
        </p:txBody>
      </p:sp>
      <p:sp>
        <p:nvSpPr>
          <p:cNvPr id="3" name="Content Placeholder 2"/>
          <p:cNvSpPr>
            <a:spLocks noGrp="1"/>
          </p:cNvSpPr>
          <p:nvPr>
            <p:ph idx="1"/>
          </p:nvPr>
        </p:nvSpPr>
        <p:spPr/>
        <p:txBody>
          <a:bodyPr/>
          <a:lstStyle/>
          <a:p>
            <a:r>
              <a:rPr lang="en-US" dirty="0" smtClean="0"/>
              <a:t>Irritant (skin and eye)</a:t>
            </a:r>
          </a:p>
          <a:p>
            <a:r>
              <a:rPr lang="en-US" dirty="0" smtClean="0"/>
              <a:t>Skin sensitizer</a:t>
            </a:r>
          </a:p>
          <a:p>
            <a:r>
              <a:rPr lang="en-US" dirty="0" smtClean="0"/>
              <a:t>Acute toxicity (harmful)</a:t>
            </a:r>
          </a:p>
          <a:p>
            <a:r>
              <a:rPr lang="en-US" dirty="0" smtClean="0"/>
              <a:t>Narcotic Effects</a:t>
            </a:r>
          </a:p>
          <a:p>
            <a:r>
              <a:rPr lang="en-US" dirty="0" smtClean="0"/>
              <a:t>Respiratory Tract Irritant</a:t>
            </a:r>
          </a:p>
          <a:p>
            <a:pPr marL="0" indent="0">
              <a:buNone/>
            </a:pPr>
            <a:endParaRPr lang="en-US" dirty="0" smtClean="0"/>
          </a:p>
          <a:p>
            <a:endParaRPr lang="en-US" dirty="0" smtClean="0"/>
          </a:p>
          <a:p>
            <a:endParaRPr lang="en-US" dirty="0"/>
          </a:p>
        </p:txBody>
      </p:sp>
      <p:pic>
        <p:nvPicPr>
          <p:cNvPr id="4" name="Picture 3" descr="File:GHS-pictogram-exclam.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316" y="2693323"/>
            <a:ext cx="2669771" cy="2452255"/>
          </a:xfrm>
          <a:prstGeom prst="rect">
            <a:avLst/>
          </a:prstGeom>
        </p:spPr>
      </p:pic>
    </p:spTree>
    <p:extLst>
      <p:ext uri="{BB962C8B-B14F-4D97-AF65-F5344CB8AC3E}">
        <p14:creationId xmlns:p14="http://schemas.microsoft.com/office/powerpoint/2010/main" val="118768734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hazardous chemicals?</a:t>
            </a:r>
            <a:endParaRPr lang="en-US" dirty="0"/>
          </a:p>
        </p:txBody>
      </p:sp>
      <p:sp>
        <p:nvSpPr>
          <p:cNvPr id="3" name="Content Placeholder 2"/>
          <p:cNvSpPr>
            <a:spLocks noGrp="1"/>
          </p:cNvSpPr>
          <p:nvPr>
            <p:ph idx="1"/>
          </p:nvPr>
        </p:nvSpPr>
        <p:spPr/>
        <p:txBody>
          <a:bodyPr/>
          <a:lstStyle/>
          <a:p>
            <a:r>
              <a:rPr lang="en-US" dirty="0" smtClean="0"/>
              <a:t>Hazardous chemicals are chemicals which are classified as a physical hazard or a health hazard</a:t>
            </a:r>
          </a:p>
          <a:p>
            <a:r>
              <a:rPr lang="en-US" dirty="0" smtClean="0"/>
              <a:t>Most industrial chemicals can harm you at some level</a:t>
            </a:r>
          </a:p>
          <a:p>
            <a:r>
              <a:rPr lang="en-US" dirty="0" smtClean="0"/>
              <a:t>The severity of damage is dependent upon how much gets into your body</a:t>
            </a:r>
            <a:endParaRPr lang="en-US" dirty="0"/>
          </a:p>
        </p:txBody>
      </p:sp>
      <p:pic>
        <p:nvPicPr>
          <p:cNvPr id="4" name="Picture 3" descr="EcoworldReactor: Health and Environment Impacts of Endocrine Disrup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4937" y="4006705"/>
            <a:ext cx="4048125" cy="2638425"/>
          </a:xfrm>
          <a:prstGeom prst="rect">
            <a:avLst/>
          </a:prstGeom>
        </p:spPr>
      </p:pic>
    </p:spTree>
    <p:extLst>
      <p:ext uri="{BB962C8B-B14F-4D97-AF65-F5344CB8AC3E}">
        <p14:creationId xmlns:p14="http://schemas.microsoft.com/office/powerpoint/2010/main" val="99299607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Cylinder</a:t>
            </a:r>
            <a:endParaRPr lang="en-US" dirty="0"/>
          </a:p>
        </p:txBody>
      </p:sp>
      <p:sp>
        <p:nvSpPr>
          <p:cNvPr id="3" name="Content Placeholder 2"/>
          <p:cNvSpPr>
            <a:spLocks noGrp="1"/>
          </p:cNvSpPr>
          <p:nvPr>
            <p:ph idx="1"/>
          </p:nvPr>
        </p:nvSpPr>
        <p:spPr/>
        <p:txBody>
          <a:bodyPr/>
          <a:lstStyle/>
          <a:p>
            <a:r>
              <a:rPr lang="en-US" dirty="0" smtClean="0"/>
              <a:t>Gases Under Pressure</a:t>
            </a:r>
            <a:endParaRPr lang="en-US" dirty="0"/>
          </a:p>
        </p:txBody>
      </p:sp>
      <p:pic>
        <p:nvPicPr>
          <p:cNvPr id="4" name="Picture 3" descr="Wikipedia:Wikiproject/GHS-projec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826" y="2668386"/>
            <a:ext cx="2468879" cy="2327563"/>
          </a:xfrm>
          <a:prstGeom prst="rect">
            <a:avLst/>
          </a:prstGeom>
        </p:spPr>
      </p:pic>
    </p:spTree>
    <p:extLst>
      <p:ext uri="{BB962C8B-B14F-4D97-AF65-F5344CB8AC3E}">
        <p14:creationId xmlns:p14="http://schemas.microsoft.com/office/powerpoint/2010/main" val="145270433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Corrosion</a:t>
            </a:r>
            <a:endParaRPr lang="en-US" dirty="0"/>
          </a:p>
        </p:txBody>
      </p:sp>
      <p:sp>
        <p:nvSpPr>
          <p:cNvPr id="3" name="Content Placeholder 2"/>
          <p:cNvSpPr>
            <a:spLocks noGrp="1"/>
          </p:cNvSpPr>
          <p:nvPr>
            <p:ph idx="1"/>
          </p:nvPr>
        </p:nvSpPr>
        <p:spPr/>
        <p:txBody>
          <a:bodyPr/>
          <a:lstStyle/>
          <a:p>
            <a:r>
              <a:rPr lang="en-US" dirty="0" smtClean="0"/>
              <a:t>Skin corrosion/burns</a:t>
            </a:r>
          </a:p>
          <a:p>
            <a:r>
              <a:rPr lang="en-US" dirty="0" smtClean="0"/>
              <a:t>Eye Damage</a:t>
            </a:r>
          </a:p>
          <a:p>
            <a:r>
              <a:rPr lang="en-US" dirty="0" smtClean="0"/>
              <a:t>Corrosive to Metals</a:t>
            </a:r>
            <a:endParaRPr lang="en-US" dirty="0"/>
          </a:p>
        </p:txBody>
      </p:sp>
      <p:pic>
        <p:nvPicPr>
          <p:cNvPr id="4" name="Picture 3" descr="File:GHS-pictogram-acid.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2823" y="2171701"/>
            <a:ext cx="2427316" cy="2383674"/>
          </a:xfrm>
          <a:prstGeom prst="rect">
            <a:avLst/>
          </a:prstGeom>
        </p:spPr>
      </p:pic>
    </p:spTree>
    <p:extLst>
      <p:ext uri="{BB962C8B-B14F-4D97-AF65-F5344CB8AC3E}">
        <p14:creationId xmlns:p14="http://schemas.microsoft.com/office/powerpoint/2010/main" val="7653888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Exploding Bomb</a:t>
            </a:r>
            <a:endParaRPr lang="en-US" dirty="0"/>
          </a:p>
        </p:txBody>
      </p:sp>
      <p:sp>
        <p:nvSpPr>
          <p:cNvPr id="3" name="Content Placeholder 2"/>
          <p:cNvSpPr>
            <a:spLocks noGrp="1"/>
          </p:cNvSpPr>
          <p:nvPr>
            <p:ph idx="1"/>
          </p:nvPr>
        </p:nvSpPr>
        <p:spPr/>
        <p:txBody>
          <a:bodyPr/>
          <a:lstStyle/>
          <a:p>
            <a:r>
              <a:rPr lang="en-US" dirty="0" smtClean="0"/>
              <a:t>Explosives</a:t>
            </a:r>
          </a:p>
          <a:p>
            <a:r>
              <a:rPr lang="en-US" dirty="0" smtClean="0"/>
              <a:t>Self-</a:t>
            </a:r>
            <a:r>
              <a:rPr lang="en-US" dirty="0" err="1" smtClean="0"/>
              <a:t>Reactives</a:t>
            </a:r>
            <a:endParaRPr lang="en-US" dirty="0" smtClean="0"/>
          </a:p>
          <a:p>
            <a:r>
              <a:rPr lang="en-US" dirty="0" smtClean="0"/>
              <a:t>Organic Peroxides</a:t>
            </a:r>
            <a:endParaRPr lang="en-US" dirty="0"/>
          </a:p>
        </p:txBody>
      </p:sp>
      <p:pic>
        <p:nvPicPr>
          <p:cNvPr id="4" name="Picture 3" descr="GHS hazard pictograms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382" y="3092335"/>
            <a:ext cx="2435629" cy="2310940"/>
          </a:xfrm>
          <a:prstGeom prst="rect">
            <a:avLst/>
          </a:prstGeom>
        </p:spPr>
      </p:pic>
    </p:spTree>
    <p:extLst>
      <p:ext uri="{BB962C8B-B14F-4D97-AF65-F5344CB8AC3E}">
        <p14:creationId xmlns:p14="http://schemas.microsoft.com/office/powerpoint/2010/main" val="330121987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Flame Over Circle</a:t>
            </a:r>
            <a:endParaRPr lang="en-US" dirty="0"/>
          </a:p>
        </p:txBody>
      </p:sp>
      <p:sp>
        <p:nvSpPr>
          <p:cNvPr id="3" name="Content Placeholder 2"/>
          <p:cNvSpPr>
            <a:spLocks noGrp="1"/>
          </p:cNvSpPr>
          <p:nvPr>
            <p:ph idx="1"/>
          </p:nvPr>
        </p:nvSpPr>
        <p:spPr/>
        <p:txBody>
          <a:bodyPr/>
          <a:lstStyle/>
          <a:p>
            <a:r>
              <a:rPr lang="en-US" dirty="0" smtClean="0"/>
              <a:t>Oxidizers</a:t>
            </a:r>
          </a:p>
          <a:p>
            <a:r>
              <a:rPr lang="en-US" altLang="en-US" dirty="0">
                <a:solidFill>
                  <a:srgbClr val="000000"/>
                </a:solidFill>
                <a:latin typeface="Calibri" panose="020F0502020204030204" pitchFamily="34" charset="0"/>
              </a:rPr>
              <a:t>These chemicals are not flammable themselves, but can cause a fire by increasing the amount of oxygen in the air. Will cause flammable chemicals to burn hotter and faster</a:t>
            </a:r>
            <a:endParaRPr lang="en-US" dirty="0"/>
          </a:p>
        </p:txBody>
      </p:sp>
      <p:pic>
        <p:nvPicPr>
          <p:cNvPr id="4" name="Picture 3" descr="Datei:GHS-pictogram-rondflam.svg – Anthro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191" y="3383393"/>
            <a:ext cx="2352502" cy="2227811"/>
          </a:xfrm>
          <a:prstGeom prst="rect">
            <a:avLst/>
          </a:prstGeom>
        </p:spPr>
      </p:pic>
    </p:spTree>
    <p:extLst>
      <p:ext uri="{BB962C8B-B14F-4D97-AF65-F5344CB8AC3E}">
        <p14:creationId xmlns:p14="http://schemas.microsoft.com/office/powerpoint/2010/main" val="255085023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lstStyle/>
          <a:p>
            <a:r>
              <a:rPr lang="en-US" dirty="0" smtClean="0"/>
              <a:t>Aquatic </a:t>
            </a:r>
            <a:r>
              <a:rPr lang="en-US" dirty="0" smtClean="0"/>
              <a:t>Toxicity</a:t>
            </a:r>
          </a:p>
          <a:p>
            <a:r>
              <a:rPr lang="en-US" altLang="en-US" dirty="0">
                <a:solidFill>
                  <a:srgbClr val="000000"/>
                </a:solidFill>
                <a:latin typeface="Calibri" panose="020F0502020204030204" pitchFamily="34" charset="0"/>
              </a:rPr>
              <a:t>Chemicals that are toxic to fish or other organisms in water.  A product is not a hazard to humans if this is the only pictogram.</a:t>
            </a:r>
            <a:endParaRPr lang="en-US" altLang="en-US" dirty="0">
              <a:solidFill>
                <a:srgbClr val="000000"/>
              </a:solidFill>
              <a:latin typeface="Microsoft Sans Serif" panose="020B0604020202020204" pitchFamily="34" charset="0"/>
            </a:endParaRPr>
          </a:p>
          <a:p>
            <a:endParaRPr lang="en-US" dirty="0"/>
          </a:p>
        </p:txBody>
      </p:sp>
      <p:pic>
        <p:nvPicPr>
          <p:cNvPr id="4" name="Picture 3" descr="Environmental hazard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446" y="3235111"/>
            <a:ext cx="2443942" cy="2452255"/>
          </a:xfrm>
          <a:prstGeom prst="rect">
            <a:avLst/>
          </a:prstGeom>
        </p:spPr>
      </p:pic>
    </p:spTree>
    <p:extLst>
      <p:ext uri="{BB962C8B-B14F-4D97-AF65-F5344CB8AC3E}">
        <p14:creationId xmlns:p14="http://schemas.microsoft.com/office/powerpoint/2010/main" val="24522695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Skull and Crossbones</a:t>
            </a:r>
            <a:endParaRPr lang="en-US" dirty="0"/>
          </a:p>
        </p:txBody>
      </p:sp>
      <p:sp>
        <p:nvSpPr>
          <p:cNvPr id="3" name="Content Placeholder 2"/>
          <p:cNvSpPr>
            <a:spLocks noGrp="1"/>
          </p:cNvSpPr>
          <p:nvPr>
            <p:ph idx="1"/>
          </p:nvPr>
        </p:nvSpPr>
        <p:spPr/>
        <p:txBody>
          <a:bodyPr/>
          <a:lstStyle/>
          <a:p>
            <a:r>
              <a:rPr lang="en-US" dirty="0" smtClean="0"/>
              <a:t>Acute Toxicity (fatal or toxic</a:t>
            </a:r>
            <a:r>
              <a:rPr lang="en-US" dirty="0" smtClean="0"/>
              <a:t>)</a:t>
            </a:r>
          </a:p>
          <a:p>
            <a:r>
              <a:rPr lang="en-US" altLang="en-US" dirty="0">
                <a:solidFill>
                  <a:srgbClr val="000000"/>
                </a:solidFill>
                <a:latin typeface="Calibri" panose="020F0502020204030204" pitchFamily="34" charset="0"/>
              </a:rPr>
              <a:t>Extremely poisonous. It will quickly make you very sick or even kill you if you inhale or swallow it, or get in on your skin.</a:t>
            </a:r>
            <a:endParaRPr lang="en-US" altLang="en-US" dirty="0">
              <a:solidFill>
                <a:srgbClr val="000000"/>
              </a:solidFill>
              <a:latin typeface="Microsoft Sans Serif" panose="020B0604020202020204" pitchFamily="34" charset="0"/>
            </a:endParaRPr>
          </a:p>
          <a:p>
            <a:endParaRPr lang="en-US" dirty="0"/>
          </a:p>
        </p:txBody>
      </p:sp>
      <p:pic>
        <p:nvPicPr>
          <p:cNvPr id="4" name="Picture 3" descr="File:SkullAndCrossbones.pn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2722" y="3254993"/>
            <a:ext cx="2203846" cy="2119333"/>
          </a:xfrm>
          <a:prstGeom prst="rect">
            <a:avLst/>
          </a:prstGeom>
        </p:spPr>
      </p:pic>
    </p:spTree>
    <p:extLst>
      <p:ext uri="{BB962C8B-B14F-4D97-AF65-F5344CB8AC3E}">
        <p14:creationId xmlns:p14="http://schemas.microsoft.com/office/powerpoint/2010/main" val="28538622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6255"/>
            <a:ext cx="9601200" cy="2119745"/>
          </a:xfrm>
        </p:spPr>
        <p:txBody>
          <a:bodyPr>
            <a:normAutofit fontScale="90000"/>
          </a:bodyPr>
          <a:lstStyle/>
          <a:p>
            <a:r>
              <a:rPr lang="en-US" dirty="0" smtClean="0"/>
              <a:t>Measures to protect yourself: Appropriate work practices, safety-related equipment, emergency procedures, personal protective equipment (PPE)</a:t>
            </a:r>
            <a:endParaRPr lang="en-US" dirty="0"/>
          </a:p>
        </p:txBody>
      </p:sp>
      <p:sp>
        <p:nvSpPr>
          <p:cNvPr id="3" name="Content Placeholder 2"/>
          <p:cNvSpPr>
            <a:spLocks noGrp="1"/>
          </p:cNvSpPr>
          <p:nvPr>
            <p:ph idx="1"/>
          </p:nvPr>
        </p:nvSpPr>
        <p:spPr>
          <a:xfrm>
            <a:off x="1371600" y="2709949"/>
            <a:ext cx="9601200" cy="3323705"/>
          </a:xfrm>
        </p:spPr>
        <p:txBody>
          <a:bodyPr>
            <a:normAutofit/>
          </a:bodyPr>
          <a:lstStyle/>
          <a:p>
            <a:r>
              <a:rPr lang="en-US" dirty="0" smtClean="0"/>
              <a:t>Fume hoods- Ventilated, enclosed work space designed to limit exposure to hazardous or toxic fumes, vapors, dusts. </a:t>
            </a:r>
          </a:p>
          <a:p>
            <a:r>
              <a:rPr lang="en-US" dirty="0" smtClean="0"/>
              <a:t>Snorkels- </a:t>
            </a:r>
            <a:r>
              <a:rPr lang="en-US" dirty="0" smtClean="0"/>
              <a:t>Also known as local fume extractors, helps to capture fumes effectively.</a:t>
            </a:r>
          </a:p>
          <a:p>
            <a:r>
              <a:rPr lang="en-US" dirty="0" smtClean="0"/>
              <a:t>Following </a:t>
            </a:r>
            <a:r>
              <a:rPr lang="en-US" dirty="0" smtClean="0"/>
              <a:t>the appropriate standard operating procedures (SOP’s), protocols, best practices, etc.</a:t>
            </a:r>
          </a:p>
          <a:p>
            <a:r>
              <a:rPr lang="en-US" dirty="0" smtClean="0"/>
              <a:t>Examples of PPE: Gloves, </a:t>
            </a:r>
            <a:r>
              <a:rPr lang="en-US" dirty="0" smtClean="0"/>
              <a:t>respirators, </a:t>
            </a:r>
            <a:r>
              <a:rPr lang="en-US" dirty="0" smtClean="0"/>
              <a:t>goggles, etc</a:t>
            </a:r>
            <a:r>
              <a:rPr lang="en-US" dirty="0" smtClean="0"/>
              <a:t>. (PPE will vary depending on the hazards in your workplace.) </a:t>
            </a:r>
            <a:endParaRPr lang="en-US" dirty="0" smtClean="0"/>
          </a:p>
          <a:p>
            <a:endParaRPr lang="en-US" dirty="0"/>
          </a:p>
        </p:txBody>
      </p:sp>
    </p:spTree>
    <p:extLst>
      <p:ext uri="{BB962C8B-B14F-4D97-AF65-F5344CB8AC3E}">
        <p14:creationId xmlns:p14="http://schemas.microsoft.com/office/powerpoint/2010/main" val="415883124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ChangeArrowheads="1"/>
          </p:cNvSpPr>
          <p:nvPr/>
        </p:nvSpPr>
        <p:spPr bwMode="auto">
          <a:xfrm>
            <a:off x="1422400" y="171451"/>
            <a:ext cx="883665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733"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Large chemical releases or spills - what to do</a:t>
            </a:r>
            <a:endParaRPr kumimoji="0" lang="en-US" altLang="en-US" sz="3733" b="0" i="0" u="none" strike="noStrike" kern="1200" cap="none" spc="0" normalizeH="0" baseline="0" noProof="0">
              <a:ln>
                <a:noFill/>
              </a:ln>
              <a:solidFill>
                <a:srgbClr val="000000"/>
              </a:solidFill>
              <a:effectLst/>
              <a:uLnTx/>
              <a:uFillTx/>
              <a:latin typeface="Microsoft Sans Serif" panose="020B0604020202020204" pitchFamily="34" charset="0"/>
              <a:ea typeface="+mn-ea"/>
              <a:cs typeface="+mn-cs"/>
            </a:endParaRPr>
          </a:p>
        </p:txBody>
      </p:sp>
      <p:sp>
        <p:nvSpPr>
          <p:cNvPr id="98308" name="Rectangle 3"/>
          <p:cNvSpPr>
            <a:spLocks noChangeArrowheads="1"/>
          </p:cNvSpPr>
          <p:nvPr/>
        </p:nvSpPr>
        <p:spPr bwMode="auto">
          <a:xfrm>
            <a:off x="762000" y="872067"/>
            <a:ext cx="6146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5595"/>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5595"/>
              </a:buClr>
              <a:buChar char="–"/>
              <a:defRPr sz="2400">
                <a:solidFill>
                  <a:schemeClr val="tx1"/>
                </a:solidFill>
                <a:latin typeface="Arial" panose="020B0604020202020204" pitchFamily="34" charset="0"/>
              </a:defRPr>
            </a:lvl2pPr>
            <a:lvl3pPr marL="1143000" indent="-228600">
              <a:spcBef>
                <a:spcPct val="20000"/>
              </a:spcBef>
              <a:buClr>
                <a:srgbClr val="005595"/>
              </a:buClr>
              <a:buChar char="•"/>
              <a:defRPr sz="2000">
                <a:solidFill>
                  <a:schemeClr val="tx1"/>
                </a:solidFill>
                <a:latin typeface="Arial" panose="020B0604020202020204" pitchFamily="34" charset="0"/>
              </a:defRPr>
            </a:lvl3pPr>
            <a:lvl4pPr marL="1600200" indent="-228600">
              <a:spcBef>
                <a:spcPct val="20000"/>
              </a:spcBef>
              <a:buClr>
                <a:srgbClr val="005595"/>
              </a:buClr>
              <a:buChar char="–"/>
              <a:defRPr>
                <a:solidFill>
                  <a:schemeClr val="tx1"/>
                </a:solidFill>
                <a:latin typeface="Arial" panose="020B0604020202020204" pitchFamily="34" charset="0"/>
              </a:defRPr>
            </a:lvl4pPr>
            <a:lvl5pPr marL="2057400" indent="-228600">
              <a:spcBef>
                <a:spcPct val="20000"/>
              </a:spcBef>
              <a:buClr>
                <a:srgbClr val="005595"/>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5595"/>
              </a:buClr>
              <a:buChar char="»"/>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Inform your supervisor of unusual  chemical odors, spills, leaks or releases.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Immediately leave an area of a large spill or release since you could be overcome by the effects of toxic chemicals.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Don’t attempt cleanup unless you have been trained in emergency response.</a:t>
            </a:r>
            <a:endParaRPr kumimoji="0" lang="en-US" altLang="en-US" sz="3200" b="0" i="0" u="none" strike="noStrike" kern="1200" cap="none" spc="0" normalizeH="0" baseline="0" noProof="0" dirty="0">
              <a:ln>
                <a:noFill/>
              </a:ln>
              <a:solidFill>
                <a:srgbClr val="000000"/>
              </a:solidFill>
              <a:effectLst/>
              <a:uLnTx/>
              <a:uFillTx/>
              <a:latin typeface="Microsoft Sans Serif" panose="020B0604020202020204" pitchFamily="34" charset="0"/>
              <a:ea typeface="+mn-ea"/>
              <a:cs typeface="+mn-cs"/>
            </a:endParaRPr>
          </a:p>
        </p:txBody>
      </p:sp>
      <p:pic>
        <p:nvPicPr>
          <p:cNvPr id="98309" name="Picture 4" descr="Barrel tipped over and chemical spill on floor" title="chemical spill"/>
          <p:cNvPicPr>
            <a:picLocks noChangeAspect="1"/>
          </p:cNvPicPr>
          <p:nvPr/>
        </p:nvPicPr>
        <p:blipFill>
          <a:blip r:embed="rId4"/>
          <a:srcRect/>
          <a:stretch>
            <a:fillRect/>
          </a:stretch>
        </p:blipFill>
        <p:spPr bwMode="auto">
          <a:xfrm>
            <a:off x="7416800" y="1295401"/>
            <a:ext cx="4495800" cy="427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5804349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Communication Program…</a:t>
            </a:r>
            <a:br>
              <a:rPr lang="en-US" dirty="0" smtClean="0"/>
            </a:br>
            <a:r>
              <a:rPr lang="en-US" dirty="0" smtClean="0"/>
              <a:t>What Does It Entail?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does the Hazard Communication Program Entail?</a:t>
            </a:r>
          </a:p>
          <a:p>
            <a:pPr lvl="1"/>
            <a:r>
              <a:rPr lang="en-US" dirty="0" smtClean="0"/>
              <a:t>Overview</a:t>
            </a:r>
          </a:p>
          <a:p>
            <a:pPr lvl="1"/>
            <a:r>
              <a:rPr lang="en-US" dirty="0" smtClean="0"/>
              <a:t>Definitions</a:t>
            </a:r>
          </a:p>
          <a:p>
            <a:pPr lvl="1"/>
            <a:r>
              <a:rPr lang="en-US" dirty="0" smtClean="0"/>
              <a:t>List of hazardous chemicals also known to be present</a:t>
            </a:r>
          </a:p>
          <a:p>
            <a:pPr lvl="1"/>
            <a:r>
              <a:rPr lang="en-US" dirty="0" smtClean="0"/>
              <a:t>Methods employer will use to inform employees of the hazards of non-routine tasks</a:t>
            </a:r>
          </a:p>
          <a:p>
            <a:pPr lvl="1"/>
            <a:r>
              <a:rPr lang="en-US" dirty="0" smtClean="0"/>
              <a:t>Container Labeling</a:t>
            </a:r>
          </a:p>
          <a:p>
            <a:pPr lvl="1"/>
            <a:r>
              <a:rPr lang="en-US" dirty="0" smtClean="0"/>
              <a:t>Employee Information and Training</a:t>
            </a:r>
          </a:p>
          <a:p>
            <a:pPr lvl="1"/>
            <a:r>
              <a:rPr lang="en-US" dirty="0" smtClean="0"/>
              <a:t>Non-Routine Tasks</a:t>
            </a:r>
          </a:p>
          <a:p>
            <a:pPr lvl="1"/>
            <a:r>
              <a:rPr lang="en-US" dirty="0" smtClean="0"/>
              <a:t>Multi-Employer Workplaces </a:t>
            </a:r>
          </a:p>
          <a:p>
            <a:pPr lvl="1"/>
            <a:r>
              <a:rPr lang="en-US" dirty="0" smtClean="0"/>
              <a:t>Contact Information</a:t>
            </a:r>
          </a:p>
          <a:p>
            <a:pPr lvl="1"/>
            <a:endParaRPr lang="en-US" dirty="0"/>
          </a:p>
        </p:txBody>
      </p:sp>
    </p:spTree>
    <p:extLst>
      <p:ext uri="{BB962C8B-B14F-4D97-AF65-F5344CB8AC3E}">
        <p14:creationId xmlns:p14="http://schemas.microsoft.com/office/powerpoint/2010/main" val="233826789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498" y="2573542"/>
            <a:ext cx="3858163" cy="16194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0483" y="1905735"/>
            <a:ext cx="3781953" cy="3115110"/>
          </a:xfrm>
          <a:prstGeom prst="rect">
            <a:avLst/>
          </a:prstGeom>
        </p:spPr>
      </p:pic>
      <p:sp>
        <p:nvSpPr>
          <p:cNvPr id="5" name="TextBox 4"/>
          <p:cNvSpPr txBox="1"/>
          <p:nvPr/>
        </p:nvSpPr>
        <p:spPr>
          <a:xfrm>
            <a:off x="1303020" y="617220"/>
            <a:ext cx="9681210" cy="707886"/>
          </a:xfrm>
          <a:prstGeom prst="rect">
            <a:avLst/>
          </a:prstGeom>
          <a:noFill/>
        </p:spPr>
        <p:txBody>
          <a:bodyPr wrap="square" rtlCol="0">
            <a:spAutoFit/>
          </a:bodyPr>
          <a:lstStyle/>
          <a:p>
            <a:pPr algn="ctr"/>
            <a:r>
              <a:rPr lang="en-US" sz="4000" dirty="0" smtClean="0">
                <a:latin typeface="Calibri Light" panose="020F0302020204030204" pitchFamily="34" charset="0"/>
              </a:rPr>
              <a:t>Secondary bottle labels</a:t>
            </a:r>
            <a:endParaRPr lang="en-US" sz="4000" dirty="0">
              <a:latin typeface="Calibri Light" panose="020F0302020204030204" pitchFamily="34" charset="0"/>
            </a:endParaRPr>
          </a:p>
        </p:txBody>
      </p:sp>
      <p:sp>
        <p:nvSpPr>
          <p:cNvPr id="4" name="TextBox 3"/>
          <p:cNvSpPr txBox="1"/>
          <p:nvPr/>
        </p:nvSpPr>
        <p:spPr>
          <a:xfrm>
            <a:off x="703926" y="1281783"/>
            <a:ext cx="11278415" cy="646331"/>
          </a:xfrm>
          <a:prstGeom prst="rect">
            <a:avLst/>
          </a:prstGeom>
          <a:noFill/>
        </p:spPr>
        <p:txBody>
          <a:bodyPr wrap="square" rtlCol="0">
            <a:spAutoFit/>
          </a:bodyPr>
          <a:lstStyle/>
          <a:p>
            <a:r>
              <a:rPr lang="en-US" dirty="0" smtClean="0"/>
              <a:t>Each secondary container (e.g., bottles of buffer, aliquots of a chemical) must have a label plus any appropriate GHS pictogram(s) and/or signal word stickers.  Labels (see below) are available in the biology and chemistry storerooms.</a:t>
            </a:r>
            <a:endParaRPr lang="en-US" dirty="0"/>
          </a:p>
        </p:txBody>
      </p:sp>
      <p:sp>
        <p:nvSpPr>
          <p:cNvPr id="6" name="TextBox 5"/>
          <p:cNvSpPr txBox="1"/>
          <p:nvPr/>
        </p:nvSpPr>
        <p:spPr>
          <a:xfrm>
            <a:off x="618565" y="5580529"/>
            <a:ext cx="8198335" cy="369332"/>
          </a:xfrm>
          <a:prstGeom prst="rect">
            <a:avLst/>
          </a:prstGeom>
          <a:noFill/>
        </p:spPr>
        <p:txBody>
          <a:bodyPr wrap="none" rtlCol="0">
            <a:spAutoFit/>
          </a:bodyPr>
          <a:lstStyle/>
          <a:p>
            <a:r>
              <a:rPr lang="en-US" dirty="0" smtClean="0"/>
              <a:t>An example of an appropriately labeled secondary container is given on the next slide.</a:t>
            </a:r>
            <a:endParaRPr lang="en-US" dirty="0"/>
          </a:p>
        </p:txBody>
      </p:sp>
    </p:spTree>
    <p:extLst>
      <p:ext uri="{BB962C8B-B14F-4D97-AF65-F5344CB8AC3E}">
        <p14:creationId xmlns:p14="http://schemas.microsoft.com/office/powerpoint/2010/main" val="47586020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hazardous chemicals affect the body?</a:t>
            </a:r>
            <a:endParaRPr lang="en-US" dirty="0"/>
          </a:p>
        </p:txBody>
      </p:sp>
      <p:sp>
        <p:nvSpPr>
          <p:cNvPr id="3" name="Content Placeholder 2"/>
          <p:cNvSpPr>
            <a:spLocks noGrp="1"/>
          </p:cNvSpPr>
          <p:nvPr>
            <p:ph idx="1"/>
          </p:nvPr>
        </p:nvSpPr>
        <p:spPr/>
        <p:txBody>
          <a:bodyPr/>
          <a:lstStyle/>
          <a:p>
            <a:r>
              <a:rPr lang="en-US" sz="2400" dirty="0" smtClean="0"/>
              <a:t>It depends on….</a:t>
            </a:r>
          </a:p>
          <a:p>
            <a:pPr marL="0" indent="0">
              <a:buNone/>
            </a:pPr>
            <a:endParaRPr lang="en-US" dirty="0" smtClean="0"/>
          </a:p>
          <a:p>
            <a:pPr marL="457200" indent="-457200">
              <a:buFont typeface="+mj-lt"/>
              <a:buAutoNum type="arabicPeriod"/>
            </a:pPr>
            <a:r>
              <a:rPr lang="en-US" dirty="0" smtClean="0"/>
              <a:t>How the chemical enters the body,</a:t>
            </a:r>
          </a:p>
          <a:p>
            <a:pPr marL="457200" indent="-457200">
              <a:buFont typeface="+mj-lt"/>
              <a:buAutoNum type="arabicPeriod"/>
            </a:pPr>
            <a:r>
              <a:rPr lang="en-US" dirty="0" smtClean="0"/>
              <a:t>The physical form of the chemical,</a:t>
            </a:r>
          </a:p>
          <a:p>
            <a:pPr marL="457200" indent="-457200">
              <a:buFont typeface="+mj-lt"/>
              <a:buAutoNum type="arabicPeriod"/>
            </a:pPr>
            <a:r>
              <a:rPr lang="en-US" dirty="0" smtClean="0"/>
              <a:t>The amount of chemical that enters the body</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27087414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Labeling a Secondary Container: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1613" y="2286000"/>
            <a:ext cx="2501174" cy="3581400"/>
          </a:xfrm>
          <a:prstGeom prst="rect">
            <a:avLst/>
          </a:prstGeom>
        </p:spPr>
      </p:pic>
    </p:spTree>
    <p:extLst>
      <p:ext uri="{BB962C8B-B14F-4D97-AF65-F5344CB8AC3E}">
        <p14:creationId xmlns:p14="http://schemas.microsoft.com/office/powerpoint/2010/main" val="422575561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0" y="246739"/>
            <a:ext cx="9144000" cy="5212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t>GHS pictograms for common substances: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6210" y="767980"/>
            <a:ext cx="4823758" cy="6090019"/>
          </a:xfrm>
          <a:prstGeom prst="rect">
            <a:avLst/>
          </a:prstGeom>
        </p:spPr>
      </p:pic>
      <p:sp>
        <p:nvSpPr>
          <p:cNvPr id="3" name="TextBox 2"/>
          <p:cNvSpPr txBox="1"/>
          <p:nvPr/>
        </p:nvSpPr>
        <p:spPr>
          <a:xfrm>
            <a:off x="9359154" y="1882588"/>
            <a:ext cx="2597320" cy="923330"/>
          </a:xfrm>
          <a:prstGeom prst="rect">
            <a:avLst/>
          </a:prstGeom>
          <a:noFill/>
        </p:spPr>
        <p:txBody>
          <a:bodyPr wrap="square" rtlCol="0">
            <a:spAutoFit/>
          </a:bodyPr>
          <a:lstStyle/>
          <a:p>
            <a:r>
              <a:rPr lang="en-US" dirty="0" smtClean="0"/>
              <a:t>Copies of this form are available in the Biology Storeroom.</a:t>
            </a:r>
            <a:endParaRPr lang="en-US" dirty="0"/>
          </a:p>
        </p:txBody>
      </p:sp>
      <p:sp>
        <p:nvSpPr>
          <p:cNvPr id="5" name="TextBox 4"/>
          <p:cNvSpPr txBox="1"/>
          <p:nvPr/>
        </p:nvSpPr>
        <p:spPr>
          <a:xfrm>
            <a:off x="651164" y="1690255"/>
            <a:ext cx="2535381" cy="1200329"/>
          </a:xfrm>
          <a:prstGeom prst="rect">
            <a:avLst/>
          </a:prstGeom>
          <a:noFill/>
        </p:spPr>
        <p:txBody>
          <a:bodyPr wrap="square" rtlCol="0">
            <a:spAutoFit/>
          </a:bodyPr>
          <a:lstStyle/>
          <a:p>
            <a:r>
              <a:rPr lang="en-US" dirty="0" smtClean="0"/>
              <a:t>Pictogram stickers are available in the biology and chemistry storerooms.</a:t>
            </a:r>
            <a:endParaRPr lang="en-US" dirty="0"/>
          </a:p>
        </p:txBody>
      </p:sp>
      <p:sp>
        <p:nvSpPr>
          <p:cNvPr id="6" name="TextBox 5"/>
          <p:cNvSpPr txBox="1"/>
          <p:nvPr/>
        </p:nvSpPr>
        <p:spPr>
          <a:xfrm>
            <a:off x="734291" y="3851564"/>
            <a:ext cx="2662733" cy="1477328"/>
          </a:xfrm>
          <a:prstGeom prst="rect">
            <a:avLst/>
          </a:prstGeom>
          <a:noFill/>
        </p:spPr>
        <p:txBody>
          <a:bodyPr wrap="square" rtlCol="0">
            <a:spAutoFit/>
          </a:bodyPr>
          <a:lstStyle/>
          <a:p>
            <a:r>
              <a:rPr lang="en-US" dirty="0" smtClean="0"/>
              <a:t>Check the Safety Data Sheet (SDS) for a chemical or compound to determine appropriate pictograms.</a:t>
            </a:r>
            <a:endParaRPr lang="en-US" dirty="0"/>
          </a:p>
        </p:txBody>
      </p:sp>
    </p:spTree>
    <p:extLst>
      <p:ext uri="{BB962C8B-B14F-4D97-AF65-F5344CB8AC3E}">
        <p14:creationId xmlns:p14="http://schemas.microsoft.com/office/powerpoint/2010/main" val="280022611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3999" y="182616"/>
            <a:ext cx="9144000" cy="5212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t>Labeling of waste containers</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573" y="1697273"/>
            <a:ext cx="5010849" cy="4773280"/>
          </a:xfrm>
          <a:prstGeom prst="rect">
            <a:avLst/>
          </a:prstGeom>
        </p:spPr>
      </p:pic>
      <p:sp>
        <p:nvSpPr>
          <p:cNvPr id="2" name="TextBox 1"/>
          <p:cNvSpPr txBox="1"/>
          <p:nvPr/>
        </p:nvSpPr>
        <p:spPr>
          <a:xfrm>
            <a:off x="796977" y="773943"/>
            <a:ext cx="11113431" cy="923330"/>
          </a:xfrm>
          <a:prstGeom prst="rect">
            <a:avLst/>
          </a:prstGeom>
          <a:noFill/>
        </p:spPr>
        <p:txBody>
          <a:bodyPr wrap="square" rtlCol="0">
            <a:spAutoFit/>
          </a:bodyPr>
          <a:lstStyle/>
          <a:p>
            <a:r>
              <a:rPr lang="en-US" b="1" dirty="0" smtClean="0"/>
              <a:t>ALL </a:t>
            </a:r>
            <a:r>
              <a:rPr lang="en-US" dirty="0" smtClean="0"/>
              <a:t>chemical compounds/substances must be collected as waste.  Waste containers are available in the biology and chemistry storerooms.  All containers must be labeled, (an example of the biology label is below) to identify waste; list all compounds and their percentages.  Deliver full waste containers to a storeroom.</a:t>
            </a:r>
            <a:endParaRPr lang="en-US" b="1" dirty="0"/>
          </a:p>
        </p:txBody>
      </p:sp>
    </p:spTree>
    <p:extLst>
      <p:ext uri="{BB962C8B-B14F-4D97-AF65-F5344CB8AC3E}">
        <p14:creationId xmlns:p14="http://schemas.microsoft.com/office/powerpoint/2010/main" val="290658617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concludes our training…</a:t>
            </a:r>
            <a:endParaRPr lang="en-US" dirty="0"/>
          </a:p>
        </p:txBody>
      </p:sp>
      <p:sp>
        <p:nvSpPr>
          <p:cNvPr id="3" name="Content Placeholder 2"/>
          <p:cNvSpPr>
            <a:spLocks noGrp="1"/>
          </p:cNvSpPr>
          <p:nvPr>
            <p:ph idx="1"/>
          </p:nvPr>
        </p:nvSpPr>
        <p:spPr>
          <a:xfrm>
            <a:off x="1371600" y="2286000"/>
            <a:ext cx="9601200" cy="4238368"/>
          </a:xfrm>
        </p:spPr>
        <p:txBody>
          <a:bodyPr/>
          <a:lstStyle/>
          <a:p>
            <a:pPr marL="0" indent="0">
              <a:buNone/>
            </a:pPr>
            <a:r>
              <a:rPr lang="en-US" dirty="0" smtClean="0"/>
              <a:t>Thank you for participating! If you </a:t>
            </a:r>
            <a:r>
              <a:rPr lang="en-US" dirty="0" smtClean="0"/>
              <a:t>are staff, faculty or student worker, </a:t>
            </a:r>
            <a:r>
              <a:rPr lang="en-US" dirty="0" smtClean="0"/>
              <a:t>please notify your supervisor that this training has been completed. </a:t>
            </a:r>
            <a:endParaRPr lang="en-US" dirty="0"/>
          </a:p>
        </p:txBody>
      </p:sp>
      <p:pic>
        <p:nvPicPr>
          <p:cNvPr id="4" name="Picture 3" descr="Production – There's no BIM like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784" y="3512240"/>
            <a:ext cx="3657298" cy="2742973"/>
          </a:xfrm>
          <a:prstGeom prst="rect">
            <a:avLst/>
          </a:prstGeom>
        </p:spPr>
      </p:pic>
    </p:spTree>
    <p:extLst>
      <p:ext uri="{BB962C8B-B14F-4D97-AF65-F5344CB8AC3E}">
        <p14:creationId xmlns:p14="http://schemas.microsoft.com/office/powerpoint/2010/main" val="3234405205"/>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ways chemicals can enter the body?</a:t>
            </a:r>
            <a:endParaRPr lang="en-US" dirty="0"/>
          </a:p>
        </p:txBody>
      </p:sp>
      <p:sp>
        <p:nvSpPr>
          <p:cNvPr id="3" name="Content Placeholder 2"/>
          <p:cNvSpPr>
            <a:spLocks noGrp="1"/>
          </p:cNvSpPr>
          <p:nvPr>
            <p:ph idx="1"/>
          </p:nvPr>
        </p:nvSpPr>
        <p:spPr>
          <a:xfrm>
            <a:off x="1371600" y="2286000"/>
            <a:ext cx="4868562" cy="3581400"/>
          </a:xfrm>
        </p:spPr>
        <p:txBody>
          <a:bodyPr>
            <a:normAutofit/>
          </a:bodyPr>
          <a:lstStyle/>
          <a:p>
            <a:r>
              <a:rPr lang="en-US" sz="2400" dirty="0" smtClean="0"/>
              <a:t>Ingestion</a:t>
            </a:r>
          </a:p>
          <a:p>
            <a:pPr lvl="1"/>
            <a:r>
              <a:rPr lang="en-US" sz="2400" dirty="0" smtClean="0"/>
              <a:t>Swallowing the chemicals</a:t>
            </a:r>
          </a:p>
          <a:p>
            <a:r>
              <a:rPr lang="en-US" sz="2400" dirty="0" smtClean="0"/>
              <a:t>Inhalation</a:t>
            </a:r>
          </a:p>
          <a:p>
            <a:pPr lvl="1"/>
            <a:r>
              <a:rPr lang="en-US" sz="2400" dirty="0" smtClean="0"/>
              <a:t>Breathing the chemical into the lungs</a:t>
            </a:r>
          </a:p>
          <a:p>
            <a:r>
              <a:rPr lang="en-US" sz="2400" dirty="0" smtClean="0"/>
              <a:t>Absorption </a:t>
            </a:r>
          </a:p>
          <a:p>
            <a:pPr lvl="1"/>
            <a:r>
              <a:rPr lang="en-US" sz="2400" dirty="0" smtClean="0"/>
              <a:t>Chemicals soak through the skin</a:t>
            </a:r>
          </a:p>
        </p:txBody>
      </p:sp>
      <p:pic>
        <p:nvPicPr>
          <p:cNvPr id="5" name="Picture 4" descr="Free Images : hand, water, glass, home, finger, ceramic, wash, sink, hands, soap, sk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9234" y="5016778"/>
            <a:ext cx="2276665" cy="1701244"/>
          </a:xfrm>
          <a:prstGeom prst="rect">
            <a:avLst/>
          </a:prstGeom>
        </p:spPr>
      </p:pic>
      <p:pic>
        <p:nvPicPr>
          <p:cNvPr id="7" name="Picture 9" descr="Dirty hands holding piece of bread" title="dirty hands"/>
          <p:cNvPicPr>
            <a:picLocks noChangeAspect="1"/>
          </p:cNvPicPr>
          <p:nvPr/>
        </p:nvPicPr>
        <p:blipFill>
          <a:blip r:embed="rId3"/>
          <a:srcRect r="3362"/>
          <a:stretch>
            <a:fillRect/>
          </a:stretch>
        </p:blipFill>
        <p:spPr bwMode="auto">
          <a:xfrm>
            <a:off x="7063203" y="1478806"/>
            <a:ext cx="2368729" cy="13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7230215" y="3059614"/>
            <a:ext cx="1317675" cy="1824473"/>
          </a:xfrm>
          <a:prstGeom prst="rect">
            <a:avLst/>
          </a:prstGeom>
        </p:spPr>
      </p:pic>
    </p:spTree>
    <p:extLst>
      <p:ext uri="{BB962C8B-B14F-4D97-AF65-F5344CB8AC3E}">
        <p14:creationId xmlns:p14="http://schemas.microsoft.com/office/powerpoint/2010/main" val="115677348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the most common route of exposure?</a:t>
            </a:r>
            <a:endParaRPr lang="en-US" dirty="0"/>
          </a:p>
        </p:txBody>
      </p:sp>
      <p:sp>
        <p:nvSpPr>
          <p:cNvPr id="3" name="Content Placeholder 2"/>
          <p:cNvSpPr>
            <a:spLocks noGrp="1"/>
          </p:cNvSpPr>
          <p:nvPr>
            <p:ph idx="1"/>
          </p:nvPr>
        </p:nvSpPr>
        <p:spPr/>
        <p:txBody>
          <a:bodyPr>
            <a:normAutofit/>
          </a:bodyPr>
          <a:lstStyle/>
          <a:p>
            <a:r>
              <a:rPr lang="en-US" sz="2400" dirty="0" smtClean="0"/>
              <a:t>Inhalation</a:t>
            </a:r>
          </a:p>
          <a:p>
            <a:pPr lvl="1"/>
            <a:r>
              <a:rPr lang="en-US" sz="2400" dirty="0" smtClean="0"/>
              <a:t>Most solid, and every liquid chemical, emits some measurable amount of a gaseous form of itself.</a:t>
            </a:r>
          </a:p>
          <a:p>
            <a:pPr lvl="1"/>
            <a:r>
              <a:rPr lang="en-US" sz="2400" dirty="0" smtClean="0"/>
              <a:t>This can be breathed into the lungs by </a:t>
            </a:r>
          </a:p>
          <a:p>
            <a:pPr marL="530352" lvl="1" indent="0">
              <a:buNone/>
            </a:pPr>
            <a:r>
              <a:rPr lang="en-US" sz="2400" dirty="0"/>
              <a:t>	</a:t>
            </a:r>
            <a:r>
              <a:rPr lang="en-US" sz="2400" dirty="0" smtClean="0"/>
              <a:t>anyone nearby.</a:t>
            </a:r>
            <a:endParaRPr lang="en-US" sz="2400" dirty="0"/>
          </a:p>
        </p:txBody>
      </p:sp>
      <p:pic>
        <p:nvPicPr>
          <p:cNvPr id="4" name="Picture 3" descr="Inhalation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716" y="3225504"/>
            <a:ext cx="3719405" cy="3291673"/>
          </a:xfrm>
          <a:prstGeom prst="rect">
            <a:avLst/>
          </a:prstGeom>
        </p:spPr>
      </p:pic>
    </p:spTree>
    <p:extLst>
      <p:ext uri="{BB962C8B-B14F-4D97-AF65-F5344CB8AC3E}">
        <p14:creationId xmlns:p14="http://schemas.microsoft.com/office/powerpoint/2010/main" val="21486262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hazardous chemicals located?</a:t>
            </a:r>
            <a:endParaRPr lang="en-US" dirty="0"/>
          </a:p>
        </p:txBody>
      </p:sp>
      <p:sp>
        <p:nvSpPr>
          <p:cNvPr id="3" name="Content Placeholder 2"/>
          <p:cNvSpPr>
            <a:spLocks noGrp="1"/>
          </p:cNvSpPr>
          <p:nvPr>
            <p:ph idx="1"/>
          </p:nvPr>
        </p:nvSpPr>
        <p:spPr/>
        <p:txBody>
          <a:bodyPr/>
          <a:lstStyle/>
          <a:p>
            <a:r>
              <a:rPr lang="en-US" dirty="0" smtClean="0"/>
              <a:t>Just about everyone has some kind of hazardous chemicals in their areas, whether it’s a spray disinfectant</a:t>
            </a:r>
            <a:r>
              <a:rPr lang="en-US" dirty="0" smtClean="0"/>
              <a:t>,</a:t>
            </a:r>
            <a:endParaRPr lang="en-US" dirty="0" smtClean="0"/>
          </a:p>
        </p:txBody>
      </p:sp>
    </p:spTree>
    <p:extLst>
      <p:ext uri="{BB962C8B-B14F-4D97-AF65-F5344CB8AC3E}">
        <p14:creationId xmlns:p14="http://schemas.microsoft.com/office/powerpoint/2010/main" val="423730533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Hazards:</a:t>
            </a:r>
            <a:br>
              <a:rPr lang="en-US" dirty="0" smtClean="0"/>
            </a:br>
            <a:r>
              <a:rPr lang="en-US" sz="2800" b="1" dirty="0" smtClean="0"/>
              <a:t>Acute Toxicity &amp; Chronic Toxicity</a:t>
            </a:r>
            <a:endParaRPr lang="en-US" sz="2800" b="1" dirty="0"/>
          </a:p>
        </p:txBody>
      </p:sp>
      <p:sp>
        <p:nvSpPr>
          <p:cNvPr id="3" name="Content Placeholder 2"/>
          <p:cNvSpPr>
            <a:spLocks noGrp="1"/>
          </p:cNvSpPr>
          <p:nvPr>
            <p:ph idx="1"/>
          </p:nvPr>
        </p:nvSpPr>
        <p:spPr/>
        <p:txBody>
          <a:bodyPr>
            <a:normAutofit/>
          </a:bodyPr>
          <a:lstStyle/>
          <a:p>
            <a:r>
              <a:rPr lang="en-US" sz="2400" dirty="0" smtClean="0"/>
              <a:t>Acute Toxicity Definition: </a:t>
            </a:r>
          </a:p>
          <a:p>
            <a:pPr lvl="1"/>
            <a:r>
              <a:rPr lang="en-US" sz="2400" dirty="0" smtClean="0"/>
              <a:t>Adverse effects of a substance that result from a single exposure, or multiple exposures in a short period of time (generally less than 24 hours)</a:t>
            </a:r>
          </a:p>
          <a:p>
            <a:r>
              <a:rPr lang="en-US" sz="2400" dirty="0" smtClean="0"/>
              <a:t>When do effects occur?</a:t>
            </a:r>
          </a:p>
          <a:p>
            <a:pPr lvl="1"/>
            <a:r>
              <a:rPr lang="en-US" sz="2400" dirty="0" smtClean="0"/>
              <a:t>Usually within 14 days of exposure to the substance</a:t>
            </a:r>
            <a:endParaRPr lang="en-US" sz="2400" dirty="0"/>
          </a:p>
        </p:txBody>
      </p:sp>
    </p:spTree>
    <p:extLst>
      <p:ext uri="{BB962C8B-B14F-4D97-AF65-F5344CB8AC3E}">
        <p14:creationId xmlns:p14="http://schemas.microsoft.com/office/powerpoint/2010/main" val="327204322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11125</TotalTime>
  <Words>1445</Words>
  <Application>Microsoft Office PowerPoint</Application>
  <PresentationFormat>Widescreen</PresentationFormat>
  <Paragraphs>176</Paragraphs>
  <Slides>53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Franklin Gothic Book</vt:lpstr>
      <vt:lpstr>Microsoft Sans Serif</vt:lpstr>
      <vt:lpstr>Crop</vt:lpstr>
      <vt:lpstr>Hazard Communication Training</vt:lpstr>
      <vt:lpstr>HAZCOM Program</vt:lpstr>
      <vt:lpstr>Topics to cover:</vt:lpstr>
      <vt:lpstr>What are hazardous chemicals?</vt:lpstr>
      <vt:lpstr>How do hazardous chemicals affect the body?</vt:lpstr>
      <vt:lpstr>What are the ways chemicals can enter the body?</vt:lpstr>
      <vt:lpstr>Which is the most common route of exposure?</vt:lpstr>
      <vt:lpstr>Where are hazardous chemicals located?</vt:lpstr>
      <vt:lpstr>Health Hazards: Acute Toxicity &amp; Chronic Toxicity</vt:lpstr>
      <vt:lpstr>Health Hazards: Acute Toxicity &amp; Chronic Toxicity</vt:lpstr>
      <vt:lpstr>Hazard Determination-Chemical Hazard Types</vt:lpstr>
      <vt:lpstr>Physical Hazard</vt:lpstr>
      <vt:lpstr>Health Hazard</vt:lpstr>
      <vt:lpstr>Simple Asphyxiation</vt:lpstr>
      <vt:lpstr>Methods used to detect the presence or release of hazardous chemical in the work area</vt:lpstr>
      <vt:lpstr>Hazard Communication Standard: Safety Data Sheets (SDS)</vt:lpstr>
      <vt:lpstr>What information must be in the SDS?</vt:lpstr>
      <vt:lpstr>   SDS Example: 1. Identification     </vt:lpstr>
      <vt:lpstr>2. Hazards Identification</vt:lpstr>
      <vt:lpstr>3. Composition/Information on Ingredients:</vt:lpstr>
      <vt:lpstr>4. First Aid Measures</vt:lpstr>
      <vt:lpstr>5. Fire-Fighting Measures</vt:lpstr>
      <vt:lpstr>6. Accidental Release Measures</vt:lpstr>
      <vt:lpstr>7. Handling and Storage</vt:lpstr>
      <vt:lpstr>8. Exposure Controls/Personal Protection</vt:lpstr>
      <vt:lpstr>9. Physical and Chemical Properties</vt:lpstr>
      <vt:lpstr>10. Stability and Reactivity</vt:lpstr>
      <vt:lpstr>11. Toxicological Information</vt:lpstr>
      <vt:lpstr>12. Ecological Information</vt:lpstr>
      <vt:lpstr>13. Disposal Considerations</vt:lpstr>
      <vt:lpstr>14. Transport Information </vt:lpstr>
      <vt:lpstr>15. Regulatory Information</vt:lpstr>
      <vt:lpstr>16. Other Information</vt:lpstr>
      <vt:lpstr>How is SDS information stored?</vt:lpstr>
      <vt:lpstr>What is GHS?</vt:lpstr>
      <vt:lpstr>Pictograms  Each pictogram consists of a symbol on a white background, framed with a red border which represents a distinct hazard.</vt:lpstr>
      <vt:lpstr>Health Hazard</vt:lpstr>
      <vt:lpstr>Flame</vt:lpstr>
      <vt:lpstr>Exclamation Mark</vt:lpstr>
      <vt:lpstr>Gas Cylinder</vt:lpstr>
      <vt:lpstr>Corrosion</vt:lpstr>
      <vt:lpstr>Exploding Bomb</vt:lpstr>
      <vt:lpstr>Flame Over Circle</vt:lpstr>
      <vt:lpstr>Environment</vt:lpstr>
      <vt:lpstr>Skull and Crossbones</vt:lpstr>
      <vt:lpstr>Measures to protect yourself: Appropriate work practices, safety-related equipment, emergency procedures, personal protective equipment (PPE)</vt:lpstr>
      <vt:lpstr>PowerPoint Presentation</vt:lpstr>
      <vt:lpstr>Hazard Communication Program… What Does It Entail?</vt:lpstr>
      <vt:lpstr>PowerPoint Presentation</vt:lpstr>
      <vt:lpstr>Example of Labeling a Secondary Container:</vt:lpstr>
      <vt:lpstr>PowerPoint Presentation</vt:lpstr>
      <vt:lpstr>PowerPoint Presentation</vt:lpstr>
      <vt:lpstr>This concludes our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Kerstyn Dolack</dc:creator>
  <cp:lastModifiedBy>Zulie Navarrete</cp:lastModifiedBy>
  <cp:revision>117</cp:revision>
  <dcterms:created xsi:type="dcterms:W3CDTF">2020-06-04T22:10:11Z</dcterms:created>
  <dcterms:modified xsi:type="dcterms:W3CDTF">2022-07-12T15:31:51Z</dcterms:modified>
</cp:coreProperties>
</file>